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90" r:id="rId2"/>
  </p:sldMasterIdLst>
  <p:notesMasterIdLst>
    <p:notesMasterId r:id="rId33"/>
  </p:notesMasterIdLst>
  <p:handoutMasterIdLst>
    <p:handoutMasterId r:id="rId34"/>
  </p:handoutMasterIdLst>
  <p:sldIdLst>
    <p:sldId id="276" r:id="rId3"/>
    <p:sldId id="302" r:id="rId4"/>
    <p:sldId id="3375" r:id="rId5"/>
    <p:sldId id="313" r:id="rId6"/>
    <p:sldId id="3376" r:id="rId7"/>
    <p:sldId id="3377" r:id="rId8"/>
    <p:sldId id="3378" r:id="rId9"/>
    <p:sldId id="3379" r:id="rId10"/>
    <p:sldId id="3380" r:id="rId11"/>
    <p:sldId id="3381" r:id="rId12"/>
    <p:sldId id="3382" r:id="rId13"/>
    <p:sldId id="3383" r:id="rId14"/>
    <p:sldId id="3384" r:id="rId15"/>
    <p:sldId id="3385" r:id="rId16"/>
    <p:sldId id="3386" r:id="rId17"/>
    <p:sldId id="3387" r:id="rId18"/>
    <p:sldId id="3331" r:id="rId19"/>
    <p:sldId id="3350" r:id="rId20"/>
    <p:sldId id="3353" r:id="rId21"/>
    <p:sldId id="3355" r:id="rId22"/>
    <p:sldId id="3356" r:id="rId23"/>
    <p:sldId id="3354" r:id="rId24"/>
    <p:sldId id="3358" r:id="rId25"/>
    <p:sldId id="3370" r:id="rId26"/>
    <p:sldId id="3360" r:id="rId27"/>
    <p:sldId id="3388" r:id="rId28"/>
    <p:sldId id="3372" r:id="rId29"/>
    <p:sldId id="3362" r:id="rId30"/>
    <p:sldId id="271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297307-5E20-3A40-AC6A-F3ABACD9BFD1}">
          <p14:sldIdLst>
            <p14:sldId id="276"/>
            <p14:sldId id="302"/>
            <p14:sldId id="3375"/>
            <p14:sldId id="313"/>
            <p14:sldId id="3376"/>
            <p14:sldId id="3377"/>
            <p14:sldId id="3378"/>
            <p14:sldId id="3379"/>
            <p14:sldId id="3380"/>
            <p14:sldId id="3381"/>
            <p14:sldId id="3382"/>
            <p14:sldId id="3383"/>
            <p14:sldId id="3384"/>
            <p14:sldId id="3385"/>
            <p14:sldId id="3386"/>
            <p14:sldId id="3387"/>
            <p14:sldId id="3331"/>
            <p14:sldId id="3350"/>
            <p14:sldId id="3353"/>
            <p14:sldId id="3355"/>
            <p14:sldId id="3356"/>
            <p14:sldId id="3354"/>
            <p14:sldId id="3358"/>
            <p14:sldId id="3370"/>
            <p14:sldId id="3360"/>
            <p14:sldId id="3388"/>
            <p14:sldId id="3372"/>
            <p14:sldId id="3362"/>
            <p14:sldId id="271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C"/>
    <a:srgbClr val="606264"/>
    <a:srgbClr val="DFE1DD"/>
    <a:srgbClr val="ACAFAF"/>
    <a:srgbClr val="969696"/>
    <a:srgbClr val="C8C9C8"/>
    <a:srgbClr val="D42B1E"/>
    <a:srgbClr val="FF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4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10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spcAft>
                <a:spcPts val="600"/>
              </a:spcAft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National Average Claim Denial Rate Trends 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2016-2022</a:t>
            </a:r>
            <a:r>
              <a:rPr lang="en-US" sz="1600" b="0" i="0" u="none" strike="noStrike" baseline="30000" dirty="0">
                <a:solidFill>
                  <a:schemeClr val="tx1"/>
                </a:solidFill>
                <a:effectLst/>
              </a:rPr>
              <a:t>1</a:t>
            </a:r>
            <a:endParaRPr 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77984586489271"/>
          <c:y val="4.9795701525071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spcAft>
              <a:spcPts val="600"/>
            </a:spcAft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Initial Denial Rate %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0.09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0-471C-BF45-0B031A3CD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7006432"/>
        <c:axId val="787010592"/>
      </c:barChart>
      <c:catAx>
        <c:axId val="78700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010592"/>
        <c:crosses val="autoZero"/>
        <c:auto val="1"/>
        <c:lblAlgn val="ctr"/>
        <c:lblOffset val="100"/>
        <c:noMultiLvlLbl val="0"/>
      </c:catAx>
      <c:valAx>
        <c:axId val="787010592"/>
        <c:scaling>
          <c:orientation val="minMax"/>
          <c:max val="0.14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00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13356-2675-44AC-8AD8-72DC2AEA4FB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61CA38-F320-47FF-8BBB-A9109717A575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Prominently Displayed </a:t>
          </a:r>
          <a:r>
            <a:rPr lang="en-US" sz="2400" b="0" dirty="0">
              <a:latin typeface="Franklin Gothic Medium Cond" panose="020B0606030402020204" pitchFamily="34" charset="0"/>
              <a:ea typeface="Roboto" panose="02000000000000000000" pitchFamily="2" charset="0"/>
              <a:cs typeface="Arial" panose="020B0604020202020204" pitchFamily="34" charset="0"/>
            </a:rPr>
            <a:t>–</a:t>
          </a:r>
          <a:r>
            <a:rPr lang="en-US" sz="19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Information regarding the availability of estimates must be </a:t>
          </a:r>
          <a:r>
            <a:rPr lang="en-US" sz="1600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prominently displayed</a:t>
          </a:r>
          <a:r>
            <a: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(facility) &amp; easily searchable via website</a:t>
          </a:r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EA14CE-0229-4137-BB31-EE231A74CE2F}" type="parTrans" cxnId="{F428B307-7AC2-40A5-B1C5-AC96876CF0D0}">
      <dgm:prSet/>
      <dgm:spPr/>
      <dgm:t>
        <a:bodyPr/>
        <a:lstStyle/>
        <a:p>
          <a:endParaRPr lang="en-US"/>
        </a:p>
      </dgm:t>
    </dgm:pt>
    <dgm:pt modelId="{928A44E0-0506-4A93-9AA3-49339AE25D9D}" type="sibTrans" cxnId="{F428B307-7AC2-40A5-B1C5-AC96876CF0D0}">
      <dgm:prSet/>
      <dgm:spPr/>
      <dgm:t>
        <a:bodyPr/>
        <a:lstStyle/>
        <a:p>
          <a:endParaRPr lang="en-US"/>
        </a:p>
      </dgm:t>
    </dgm:pt>
    <dgm:pt modelId="{77FBF3CB-EA6C-4AF6-9AA6-E272AC338F65}">
      <dgm:prSet phldrT="[Text]" custT="1"/>
      <dgm:spPr/>
      <dgm:t>
        <a:bodyPr/>
        <a:lstStyle/>
        <a:p>
          <a:r>
            <a:rPr lang="en-US" sz="2400" b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Verbal Notification </a:t>
          </a:r>
          <a:r>
            <a:rPr lang="en-US" sz="2400" b="0" dirty="0">
              <a:latin typeface="Franklin Gothic Medium Cond" panose="020B0606030402020204" pitchFamily="34" charset="0"/>
              <a:ea typeface="Roboto" panose="02000000000000000000" pitchFamily="2" charset="0"/>
              <a:cs typeface="Arial" panose="020B0604020202020204" pitchFamily="34" charset="0"/>
            </a:rPr>
            <a:t>– </a:t>
          </a:r>
          <a:r>
            <a: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The convening provider must </a:t>
          </a:r>
          <a:r>
            <a:rPr lang="en-US" sz="1600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verbally inform </a:t>
          </a:r>
          <a:r>
            <a: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uninsured/self-pay individuals of the availability of a good faith estimate</a:t>
          </a:r>
          <a:endParaRPr lang="en-US" sz="1900" b="1" dirty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2E2DCD58-875B-4ADA-BECB-ECAB4073F69A}" type="parTrans" cxnId="{B35C9B11-0FC4-46A3-94B3-DC1A6F873F6A}">
      <dgm:prSet/>
      <dgm:spPr/>
      <dgm:t>
        <a:bodyPr/>
        <a:lstStyle/>
        <a:p>
          <a:endParaRPr lang="en-US"/>
        </a:p>
      </dgm:t>
    </dgm:pt>
    <dgm:pt modelId="{129BF6DC-35E5-46D4-A62A-134F9C6F7373}" type="sibTrans" cxnId="{B35C9B11-0FC4-46A3-94B3-DC1A6F873F6A}">
      <dgm:prSet/>
      <dgm:spPr/>
      <dgm:t>
        <a:bodyPr/>
        <a:lstStyle/>
        <a:p>
          <a:endParaRPr lang="en-US"/>
        </a:p>
      </dgm:t>
    </dgm:pt>
    <dgm:pt modelId="{16E0E737-E5C8-42D1-867A-7705F7850731}">
      <dgm:prSet phldrT="[Text]" custT="1"/>
      <dgm:spPr/>
      <dgm:t>
        <a:bodyPr/>
        <a:lstStyle/>
        <a:p>
          <a:endParaRPr lang="en-US" sz="200" b="1" dirty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  <a:p>
          <a:endParaRPr lang="en-US" sz="200" b="1" dirty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  <a:p>
          <a:endParaRPr lang="en-US" sz="200" b="1" dirty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  <a:p>
          <a:r>
            <a:rPr lang="en-US" sz="2400" b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Written or Printable Format </a:t>
          </a:r>
          <a:r>
            <a:rPr lang="en-US" sz="2400" b="0" dirty="0">
              <a:latin typeface="Franklin Gothic Medium Cond" panose="020B0606030402020204" pitchFamily="34" charset="0"/>
              <a:ea typeface="Roboto" panose="02000000000000000000" pitchFamily="2" charset="0"/>
              <a:cs typeface="Arial" panose="020B0604020202020204" pitchFamily="34" charset="0"/>
            </a:rPr>
            <a:t>– </a:t>
          </a:r>
          <a:r>
            <a: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Must be provided in </a:t>
          </a:r>
          <a:r>
            <a:rPr lang="en-US" sz="1600" u="sng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written form either on paper or electronically </a:t>
          </a:r>
          <a:r>
            <a: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(email, portal) pursuant to individuals requested method of delivery.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55F3E-C5A5-48F0-85FF-0D0BB7B2A6FE}" type="parTrans" cxnId="{F64D3D72-6DCA-4FF7-9EBD-A2FD4392684C}">
      <dgm:prSet/>
      <dgm:spPr/>
      <dgm:t>
        <a:bodyPr/>
        <a:lstStyle/>
        <a:p>
          <a:endParaRPr lang="en-US"/>
        </a:p>
      </dgm:t>
    </dgm:pt>
    <dgm:pt modelId="{2EBB202C-D045-4536-8AAA-B078EA8C2C48}" type="sibTrans" cxnId="{F64D3D72-6DCA-4FF7-9EBD-A2FD4392684C}">
      <dgm:prSet/>
      <dgm:spPr/>
      <dgm:t>
        <a:bodyPr/>
        <a:lstStyle/>
        <a:p>
          <a:endParaRPr lang="en-US"/>
        </a:p>
      </dgm:t>
    </dgm:pt>
    <dgm:pt modelId="{951E9995-6AAB-4FE9-B6F0-12925382B92B}">
      <dgm:prSet phldrT="[Text]"/>
      <dgm:spPr/>
      <dgm:t>
        <a:bodyPr/>
        <a:lstStyle/>
        <a:p>
          <a:endParaRPr lang="en-US" sz="1200" dirty="0"/>
        </a:p>
      </dgm:t>
    </dgm:pt>
    <dgm:pt modelId="{22CA204C-A2DA-4D16-A069-053426709AB4}" type="parTrans" cxnId="{301193A4-0A41-49D3-955F-915DBCA8B7A3}">
      <dgm:prSet/>
      <dgm:spPr/>
      <dgm:t>
        <a:bodyPr/>
        <a:lstStyle/>
        <a:p>
          <a:endParaRPr lang="en-US"/>
        </a:p>
      </dgm:t>
    </dgm:pt>
    <dgm:pt modelId="{8CC9D0A2-B121-42FF-A88A-D6808C094941}" type="sibTrans" cxnId="{301193A4-0A41-49D3-955F-915DBCA8B7A3}">
      <dgm:prSet/>
      <dgm:spPr/>
      <dgm:t>
        <a:bodyPr/>
        <a:lstStyle/>
        <a:p>
          <a:endParaRPr lang="en-US"/>
        </a:p>
      </dgm:t>
    </dgm:pt>
    <dgm:pt modelId="{8B1ACF6A-3259-4019-AF34-53F29118ABDC}">
      <dgm:prSet/>
      <dgm:spPr/>
      <dgm:t>
        <a:bodyPr/>
        <a:lstStyle/>
        <a:p>
          <a:endParaRPr lang="en-US" dirty="0"/>
        </a:p>
      </dgm:t>
    </dgm:pt>
    <dgm:pt modelId="{88893518-CD68-4038-B669-7912099020B6}" type="parTrans" cxnId="{AE170091-9285-444D-933A-81A4B0EE66EB}">
      <dgm:prSet/>
      <dgm:spPr/>
      <dgm:t>
        <a:bodyPr/>
        <a:lstStyle/>
        <a:p>
          <a:endParaRPr lang="en-US"/>
        </a:p>
      </dgm:t>
    </dgm:pt>
    <dgm:pt modelId="{DA9BCC35-33A6-4938-B609-F3D31A74E7F9}" type="sibTrans" cxnId="{AE170091-9285-444D-933A-81A4B0EE66EB}">
      <dgm:prSet/>
      <dgm:spPr/>
      <dgm:t>
        <a:bodyPr/>
        <a:lstStyle/>
        <a:p>
          <a:endParaRPr lang="en-US"/>
        </a:p>
      </dgm:t>
    </dgm:pt>
    <dgm:pt modelId="{ED82B25B-848D-40B4-86E9-85DACA29DF25}" type="pres">
      <dgm:prSet presAssocID="{A0C13356-2675-44AC-8AD8-72DC2AEA4FB0}" presName="Name0" presStyleCnt="0">
        <dgm:presLayoutVars>
          <dgm:chMax val="7"/>
          <dgm:chPref val="7"/>
          <dgm:dir/>
        </dgm:presLayoutVars>
      </dgm:prSet>
      <dgm:spPr/>
    </dgm:pt>
    <dgm:pt modelId="{77D7449A-4BB2-46C7-9216-5D125CA2CD54}" type="pres">
      <dgm:prSet presAssocID="{A0C13356-2675-44AC-8AD8-72DC2AEA4FB0}" presName="Name1" presStyleCnt="0"/>
      <dgm:spPr/>
    </dgm:pt>
    <dgm:pt modelId="{894BD8F2-D646-46EC-9C3D-554244E2DEE0}" type="pres">
      <dgm:prSet presAssocID="{A0C13356-2675-44AC-8AD8-72DC2AEA4FB0}" presName="cycle" presStyleCnt="0"/>
      <dgm:spPr/>
    </dgm:pt>
    <dgm:pt modelId="{98A55AC5-1902-4119-85CD-0BE86DA71719}" type="pres">
      <dgm:prSet presAssocID="{A0C13356-2675-44AC-8AD8-72DC2AEA4FB0}" presName="srcNode" presStyleLbl="node1" presStyleIdx="0" presStyleCnt="4"/>
      <dgm:spPr/>
    </dgm:pt>
    <dgm:pt modelId="{955F1527-AB67-437B-B678-5ED525715A46}" type="pres">
      <dgm:prSet presAssocID="{A0C13356-2675-44AC-8AD8-72DC2AEA4FB0}" presName="conn" presStyleLbl="parChTrans1D2" presStyleIdx="0" presStyleCnt="1"/>
      <dgm:spPr/>
    </dgm:pt>
    <dgm:pt modelId="{9D540E9B-67C2-486B-B4E8-12305C8E7E8A}" type="pres">
      <dgm:prSet presAssocID="{A0C13356-2675-44AC-8AD8-72DC2AEA4FB0}" presName="extraNode" presStyleLbl="node1" presStyleIdx="0" presStyleCnt="4"/>
      <dgm:spPr/>
    </dgm:pt>
    <dgm:pt modelId="{30D38818-5BBB-4D06-A97C-A99488AADB9D}" type="pres">
      <dgm:prSet presAssocID="{A0C13356-2675-44AC-8AD8-72DC2AEA4FB0}" presName="dstNode" presStyleLbl="node1" presStyleIdx="0" presStyleCnt="4"/>
      <dgm:spPr/>
    </dgm:pt>
    <dgm:pt modelId="{337D1B20-FC5B-464F-8056-D9A6CD6CA177}" type="pres">
      <dgm:prSet presAssocID="{EA61CA38-F320-47FF-8BBB-A9109717A575}" presName="text_1" presStyleLbl="node1" presStyleIdx="0" presStyleCnt="4">
        <dgm:presLayoutVars>
          <dgm:bulletEnabled val="1"/>
        </dgm:presLayoutVars>
      </dgm:prSet>
      <dgm:spPr/>
    </dgm:pt>
    <dgm:pt modelId="{2B57842E-CA60-4C8A-A5F9-571977DE0308}" type="pres">
      <dgm:prSet presAssocID="{EA61CA38-F320-47FF-8BBB-A9109717A575}" presName="accent_1" presStyleCnt="0"/>
      <dgm:spPr/>
    </dgm:pt>
    <dgm:pt modelId="{2BE1AC97-9C9E-4D5C-8C42-A886F04A1EB8}" type="pres">
      <dgm:prSet presAssocID="{EA61CA38-F320-47FF-8BBB-A9109717A575}" presName="accentRepeatNode" presStyleLbl="solidFgAcc1" presStyleIdx="0" presStyleCnt="4"/>
      <dgm:spPr/>
    </dgm:pt>
    <dgm:pt modelId="{A2042A10-B1E2-4C0D-A3E0-C5890EFED6C3}" type="pres">
      <dgm:prSet presAssocID="{77FBF3CB-EA6C-4AF6-9AA6-E272AC338F65}" presName="text_2" presStyleLbl="node1" presStyleIdx="1" presStyleCnt="4">
        <dgm:presLayoutVars>
          <dgm:bulletEnabled val="1"/>
        </dgm:presLayoutVars>
      </dgm:prSet>
      <dgm:spPr/>
    </dgm:pt>
    <dgm:pt modelId="{517037BB-E818-4ECA-BA24-92C5ED9D7B77}" type="pres">
      <dgm:prSet presAssocID="{77FBF3CB-EA6C-4AF6-9AA6-E272AC338F65}" presName="accent_2" presStyleCnt="0"/>
      <dgm:spPr/>
    </dgm:pt>
    <dgm:pt modelId="{8E6003A5-F429-4365-9779-E00A6A659E12}" type="pres">
      <dgm:prSet presAssocID="{77FBF3CB-EA6C-4AF6-9AA6-E272AC338F65}" presName="accentRepeatNode" presStyleLbl="solidFgAcc1" presStyleIdx="1" presStyleCnt="4"/>
      <dgm:spPr/>
    </dgm:pt>
    <dgm:pt modelId="{60A51E41-2A2C-43EC-9B67-38FE1FF01691}" type="pres">
      <dgm:prSet presAssocID="{16E0E737-E5C8-42D1-867A-7705F7850731}" presName="text_3" presStyleLbl="node1" presStyleIdx="2" presStyleCnt="4">
        <dgm:presLayoutVars>
          <dgm:bulletEnabled val="1"/>
        </dgm:presLayoutVars>
      </dgm:prSet>
      <dgm:spPr/>
    </dgm:pt>
    <dgm:pt modelId="{CD2A6B17-7294-4997-A591-1EA7924901AB}" type="pres">
      <dgm:prSet presAssocID="{16E0E737-E5C8-42D1-867A-7705F7850731}" presName="accent_3" presStyleCnt="0"/>
      <dgm:spPr/>
    </dgm:pt>
    <dgm:pt modelId="{16CDFEBA-A4F9-4157-A8A3-236CEBC17FBF}" type="pres">
      <dgm:prSet presAssocID="{16E0E737-E5C8-42D1-867A-7705F7850731}" presName="accentRepeatNode" presStyleLbl="solidFgAcc1" presStyleIdx="2" presStyleCnt="4"/>
      <dgm:spPr/>
    </dgm:pt>
    <dgm:pt modelId="{01687CC7-F329-40A5-8079-3E7910BE88F7}" type="pres">
      <dgm:prSet presAssocID="{8B1ACF6A-3259-4019-AF34-53F29118ABDC}" presName="text_4" presStyleLbl="node1" presStyleIdx="3" presStyleCnt="4">
        <dgm:presLayoutVars>
          <dgm:bulletEnabled val="1"/>
        </dgm:presLayoutVars>
      </dgm:prSet>
      <dgm:spPr/>
    </dgm:pt>
    <dgm:pt modelId="{AABA6087-5824-4BD5-B869-6A6E4C2A06C3}" type="pres">
      <dgm:prSet presAssocID="{8B1ACF6A-3259-4019-AF34-53F29118ABDC}" presName="accent_4" presStyleCnt="0"/>
      <dgm:spPr/>
    </dgm:pt>
    <dgm:pt modelId="{0865E1BE-DE2B-47B6-8594-D7753452E1E7}" type="pres">
      <dgm:prSet presAssocID="{8B1ACF6A-3259-4019-AF34-53F29118ABDC}" presName="accentRepeatNode" presStyleLbl="solidFgAcc1" presStyleIdx="3" presStyleCnt="4"/>
      <dgm:spPr/>
    </dgm:pt>
  </dgm:ptLst>
  <dgm:cxnLst>
    <dgm:cxn modelId="{F428B307-7AC2-40A5-B1C5-AC96876CF0D0}" srcId="{A0C13356-2675-44AC-8AD8-72DC2AEA4FB0}" destId="{EA61CA38-F320-47FF-8BBB-A9109717A575}" srcOrd="0" destOrd="0" parTransId="{7EEA14CE-0229-4137-BB31-EE231A74CE2F}" sibTransId="{928A44E0-0506-4A93-9AA3-49339AE25D9D}"/>
    <dgm:cxn modelId="{B35C9B11-0FC4-46A3-94B3-DC1A6F873F6A}" srcId="{A0C13356-2675-44AC-8AD8-72DC2AEA4FB0}" destId="{77FBF3CB-EA6C-4AF6-9AA6-E272AC338F65}" srcOrd="1" destOrd="0" parTransId="{2E2DCD58-875B-4ADA-BECB-ECAB4073F69A}" sibTransId="{129BF6DC-35E5-46D4-A62A-134F9C6F7373}"/>
    <dgm:cxn modelId="{91081D17-7DB4-4E9D-8419-3420358D085B}" type="presOf" srcId="{16E0E737-E5C8-42D1-867A-7705F7850731}" destId="{60A51E41-2A2C-43EC-9B67-38FE1FF01691}" srcOrd="0" destOrd="0" presId="urn:microsoft.com/office/officeart/2008/layout/VerticalCurvedList"/>
    <dgm:cxn modelId="{8F1F7667-48D0-4D11-A2CD-416C55EAAA14}" type="presOf" srcId="{951E9995-6AAB-4FE9-B6F0-12925382B92B}" destId="{60A51E41-2A2C-43EC-9B67-38FE1FF01691}" srcOrd="0" destOrd="1" presId="urn:microsoft.com/office/officeart/2008/layout/VerticalCurvedList"/>
    <dgm:cxn modelId="{F64D3D72-6DCA-4FF7-9EBD-A2FD4392684C}" srcId="{A0C13356-2675-44AC-8AD8-72DC2AEA4FB0}" destId="{16E0E737-E5C8-42D1-867A-7705F7850731}" srcOrd="2" destOrd="0" parTransId="{CB455F3E-C5A5-48F0-85FF-0D0BB7B2A6FE}" sibTransId="{2EBB202C-D045-4536-8AAA-B078EA8C2C48}"/>
    <dgm:cxn modelId="{AE170091-9285-444D-933A-81A4B0EE66EB}" srcId="{A0C13356-2675-44AC-8AD8-72DC2AEA4FB0}" destId="{8B1ACF6A-3259-4019-AF34-53F29118ABDC}" srcOrd="3" destOrd="0" parTransId="{88893518-CD68-4038-B669-7912099020B6}" sibTransId="{DA9BCC35-33A6-4938-B609-F3D31A74E7F9}"/>
    <dgm:cxn modelId="{14873197-2C62-42A2-8ADA-E6F6812A5B08}" type="presOf" srcId="{77FBF3CB-EA6C-4AF6-9AA6-E272AC338F65}" destId="{A2042A10-B1E2-4C0D-A3E0-C5890EFED6C3}" srcOrd="0" destOrd="0" presId="urn:microsoft.com/office/officeart/2008/layout/VerticalCurvedList"/>
    <dgm:cxn modelId="{301193A4-0A41-49D3-955F-915DBCA8B7A3}" srcId="{16E0E737-E5C8-42D1-867A-7705F7850731}" destId="{951E9995-6AAB-4FE9-B6F0-12925382B92B}" srcOrd="0" destOrd="0" parTransId="{22CA204C-A2DA-4D16-A069-053426709AB4}" sibTransId="{8CC9D0A2-B121-42FF-A88A-D6808C094941}"/>
    <dgm:cxn modelId="{A2903BA9-191E-4A22-89DC-5B6EA591623C}" type="presOf" srcId="{8B1ACF6A-3259-4019-AF34-53F29118ABDC}" destId="{01687CC7-F329-40A5-8079-3E7910BE88F7}" srcOrd="0" destOrd="0" presId="urn:microsoft.com/office/officeart/2008/layout/VerticalCurvedList"/>
    <dgm:cxn modelId="{80786FC3-3FE2-4357-8733-8E6C6E10C410}" type="presOf" srcId="{928A44E0-0506-4A93-9AA3-49339AE25D9D}" destId="{955F1527-AB67-437B-B678-5ED525715A46}" srcOrd="0" destOrd="0" presId="urn:microsoft.com/office/officeart/2008/layout/VerticalCurvedList"/>
    <dgm:cxn modelId="{9D7BF1CD-72A9-4C79-8BB1-8328F1849A16}" type="presOf" srcId="{A0C13356-2675-44AC-8AD8-72DC2AEA4FB0}" destId="{ED82B25B-848D-40B4-86E9-85DACA29DF25}" srcOrd="0" destOrd="0" presId="urn:microsoft.com/office/officeart/2008/layout/VerticalCurvedList"/>
    <dgm:cxn modelId="{ADBBB5E6-3E94-48DE-B1F9-FDC3F667CCDC}" type="presOf" srcId="{EA61CA38-F320-47FF-8BBB-A9109717A575}" destId="{337D1B20-FC5B-464F-8056-D9A6CD6CA177}" srcOrd="0" destOrd="0" presId="urn:microsoft.com/office/officeart/2008/layout/VerticalCurvedList"/>
    <dgm:cxn modelId="{C55AB3BB-1D87-477D-AAE6-5D7A5F158FD5}" type="presParOf" srcId="{ED82B25B-848D-40B4-86E9-85DACA29DF25}" destId="{77D7449A-4BB2-46C7-9216-5D125CA2CD54}" srcOrd="0" destOrd="0" presId="urn:microsoft.com/office/officeart/2008/layout/VerticalCurvedList"/>
    <dgm:cxn modelId="{FF85C0F7-B844-4D90-A9EA-AB8B2884AA5E}" type="presParOf" srcId="{77D7449A-4BB2-46C7-9216-5D125CA2CD54}" destId="{894BD8F2-D646-46EC-9C3D-554244E2DEE0}" srcOrd="0" destOrd="0" presId="urn:microsoft.com/office/officeart/2008/layout/VerticalCurvedList"/>
    <dgm:cxn modelId="{8A774386-8498-4B2A-8249-4895F9D2799D}" type="presParOf" srcId="{894BD8F2-D646-46EC-9C3D-554244E2DEE0}" destId="{98A55AC5-1902-4119-85CD-0BE86DA71719}" srcOrd="0" destOrd="0" presId="urn:microsoft.com/office/officeart/2008/layout/VerticalCurvedList"/>
    <dgm:cxn modelId="{5A18D4C7-54FB-47A3-8296-78617C2CACF5}" type="presParOf" srcId="{894BD8F2-D646-46EC-9C3D-554244E2DEE0}" destId="{955F1527-AB67-437B-B678-5ED525715A46}" srcOrd="1" destOrd="0" presId="urn:microsoft.com/office/officeart/2008/layout/VerticalCurvedList"/>
    <dgm:cxn modelId="{666CCEFE-778C-4390-B8E1-123AE786DAE4}" type="presParOf" srcId="{894BD8F2-D646-46EC-9C3D-554244E2DEE0}" destId="{9D540E9B-67C2-486B-B4E8-12305C8E7E8A}" srcOrd="2" destOrd="0" presId="urn:microsoft.com/office/officeart/2008/layout/VerticalCurvedList"/>
    <dgm:cxn modelId="{D2428C10-67B6-4481-963E-4C83383DC9D0}" type="presParOf" srcId="{894BD8F2-D646-46EC-9C3D-554244E2DEE0}" destId="{30D38818-5BBB-4D06-A97C-A99488AADB9D}" srcOrd="3" destOrd="0" presId="urn:microsoft.com/office/officeart/2008/layout/VerticalCurvedList"/>
    <dgm:cxn modelId="{66915E16-A56D-43A4-98CC-C0F3AA7E71DC}" type="presParOf" srcId="{77D7449A-4BB2-46C7-9216-5D125CA2CD54}" destId="{337D1B20-FC5B-464F-8056-D9A6CD6CA177}" srcOrd="1" destOrd="0" presId="urn:microsoft.com/office/officeart/2008/layout/VerticalCurvedList"/>
    <dgm:cxn modelId="{E32914BA-CD82-4777-B50C-EADC30CC4E4B}" type="presParOf" srcId="{77D7449A-4BB2-46C7-9216-5D125CA2CD54}" destId="{2B57842E-CA60-4C8A-A5F9-571977DE0308}" srcOrd="2" destOrd="0" presId="urn:microsoft.com/office/officeart/2008/layout/VerticalCurvedList"/>
    <dgm:cxn modelId="{C856952F-CF97-4A9B-B196-92BA99C588B3}" type="presParOf" srcId="{2B57842E-CA60-4C8A-A5F9-571977DE0308}" destId="{2BE1AC97-9C9E-4D5C-8C42-A886F04A1EB8}" srcOrd="0" destOrd="0" presId="urn:microsoft.com/office/officeart/2008/layout/VerticalCurvedList"/>
    <dgm:cxn modelId="{F72269CA-1F45-40C1-ABAC-7ADE11040E4A}" type="presParOf" srcId="{77D7449A-4BB2-46C7-9216-5D125CA2CD54}" destId="{A2042A10-B1E2-4C0D-A3E0-C5890EFED6C3}" srcOrd="3" destOrd="0" presId="urn:microsoft.com/office/officeart/2008/layout/VerticalCurvedList"/>
    <dgm:cxn modelId="{E5343D7E-BCBE-4DBE-86FD-B73D5A4D5840}" type="presParOf" srcId="{77D7449A-4BB2-46C7-9216-5D125CA2CD54}" destId="{517037BB-E818-4ECA-BA24-92C5ED9D7B77}" srcOrd="4" destOrd="0" presId="urn:microsoft.com/office/officeart/2008/layout/VerticalCurvedList"/>
    <dgm:cxn modelId="{4367EFC8-5762-4F9D-A1FC-6982C2C0BDA6}" type="presParOf" srcId="{517037BB-E818-4ECA-BA24-92C5ED9D7B77}" destId="{8E6003A5-F429-4365-9779-E00A6A659E12}" srcOrd="0" destOrd="0" presId="urn:microsoft.com/office/officeart/2008/layout/VerticalCurvedList"/>
    <dgm:cxn modelId="{4FE5C0DB-ECB2-4BA3-B20A-8DFF9AEA05B0}" type="presParOf" srcId="{77D7449A-4BB2-46C7-9216-5D125CA2CD54}" destId="{60A51E41-2A2C-43EC-9B67-38FE1FF01691}" srcOrd="5" destOrd="0" presId="urn:microsoft.com/office/officeart/2008/layout/VerticalCurvedList"/>
    <dgm:cxn modelId="{B5CF129D-9D92-40FA-B33D-FAE7ADA63242}" type="presParOf" srcId="{77D7449A-4BB2-46C7-9216-5D125CA2CD54}" destId="{CD2A6B17-7294-4997-A591-1EA7924901AB}" srcOrd="6" destOrd="0" presId="urn:microsoft.com/office/officeart/2008/layout/VerticalCurvedList"/>
    <dgm:cxn modelId="{39F938A0-7BE1-400F-9CF3-C6BA472E0017}" type="presParOf" srcId="{CD2A6B17-7294-4997-A591-1EA7924901AB}" destId="{16CDFEBA-A4F9-4157-A8A3-236CEBC17FBF}" srcOrd="0" destOrd="0" presId="urn:microsoft.com/office/officeart/2008/layout/VerticalCurvedList"/>
    <dgm:cxn modelId="{96FFFFBC-0BA4-4F1A-AB9E-D46CD6EF0A64}" type="presParOf" srcId="{77D7449A-4BB2-46C7-9216-5D125CA2CD54}" destId="{01687CC7-F329-40A5-8079-3E7910BE88F7}" srcOrd="7" destOrd="0" presId="urn:microsoft.com/office/officeart/2008/layout/VerticalCurvedList"/>
    <dgm:cxn modelId="{1E6A1B02-2B95-4549-AAFE-63678641F705}" type="presParOf" srcId="{77D7449A-4BB2-46C7-9216-5D125CA2CD54}" destId="{AABA6087-5824-4BD5-B869-6A6E4C2A06C3}" srcOrd="8" destOrd="0" presId="urn:microsoft.com/office/officeart/2008/layout/VerticalCurvedList"/>
    <dgm:cxn modelId="{342540B9-312B-44A9-BFFD-ACF9805542F7}" type="presParOf" srcId="{AABA6087-5824-4BD5-B869-6A6E4C2A06C3}" destId="{0865E1BE-DE2B-47B6-8594-D7753452E1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20573-769B-4699-B13F-7347CA563B17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CDB306-6FEE-459C-A538-99D6C0406A1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3-9 days until service date</a:t>
          </a:r>
        </a:p>
      </dgm:t>
    </dgm:pt>
    <dgm:pt modelId="{60CA5978-E4C0-4F66-9E82-B0CA56A381C2}" type="parTrans" cxnId="{84D3F47A-DE29-4453-8033-CBE5AE191EBF}">
      <dgm:prSet/>
      <dgm:spPr/>
      <dgm:t>
        <a:bodyPr/>
        <a:lstStyle/>
        <a:p>
          <a:endParaRPr lang="en-US"/>
        </a:p>
      </dgm:t>
    </dgm:pt>
    <dgm:pt modelId="{80F4A6D5-7AF5-4F12-AE38-0303B66F280A}" type="sibTrans" cxnId="{84D3F47A-DE29-4453-8033-CBE5AE191EBF}">
      <dgm:prSet/>
      <dgm:spPr/>
      <dgm:t>
        <a:bodyPr/>
        <a:lstStyle/>
        <a:p>
          <a:endParaRPr lang="en-US"/>
        </a:p>
      </dgm:t>
    </dgm:pt>
    <dgm:pt modelId="{9F0D0E84-F398-40F8-8F38-7444300E65B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1-2 days until service date</a:t>
          </a:r>
        </a:p>
      </dgm:t>
    </dgm:pt>
    <dgm:pt modelId="{0C7AE6D7-9570-4EC3-95A8-D0795648B6DB}" type="parTrans" cxnId="{AD361C08-40EA-420B-9CCB-645A6624F51B}">
      <dgm:prSet/>
      <dgm:spPr/>
      <dgm:t>
        <a:bodyPr/>
        <a:lstStyle/>
        <a:p>
          <a:endParaRPr lang="en-US"/>
        </a:p>
      </dgm:t>
    </dgm:pt>
    <dgm:pt modelId="{A0EA3C50-0AA9-476B-BA3E-0301224A66A0}" type="sibTrans" cxnId="{AD361C08-40EA-420B-9CCB-645A6624F51B}">
      <dgm:prSet/>
      <dgm:spPr/>
      <dgm:t>
        <a:bodyPr/>
        <a:lstStyle/>
        <a:p>
          <a:endParaRPr lang="en-US"/>
        </a:p>
      </dgm:t>
    </dgm:pt>
    <dgm:pt modelId="{FEA5FBDA-B917-461A-B030-1F602A80951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10+ days until service date</a:t>
          </a:r>
        </a:p>
      </dgm:t>
    </dgm:pt>
    <dgm:pt modelId="{71871898-4650-4AB4-89E5-FC186F7ABB64}" type="sibTrans" cxnId="{611C7307-AF11-4D3E-81BB-6043D3EB550D}">
      <dgm:prSet/>
      <dgm:spPr/>
      <dgm:t>
        <a:bodyPr/>
        <a:lstStyle/>
        <a:p>
          <a:endParaRPr lang="en-US"/>
        </a:p>
      </dgm:t>
    </dgm:pt>
    <dgm:pt modelId="{891B6A49-CE55-456D-8A0B-A699F0897BA4}" type="parTrans" cxnId="{611C7307-AF11-4D3E-81BB-6043D3EB550D}">
      <dgm:prSet/>
      <dgm:spPr/>
      <dgm:t>
        <a:bodyPr/>
        <a:lstStyle/>
        <a:p>
          <a:endParaRPr lang="en-US"/>
        </a:p>
      </dgm:t>
    </dgm:pt>
    <dgm:pt modelId="{568022F6-D30A-479A-AD9E-FAEE570F8EE8}" type="pres">
      <dgm:prSet presAssocID="{DB520573-769B-4699-B13F-7347CA563B17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9C13F1A-2DD2-4EB3-B5FB-C72857E835B1}" type="pres">
      <dgm:prSet presAssocID="{FEA5FBDA-B917-461A-B030-1F602A80951F}" presName="Accent1" presStyleCnt="0"/>
      <dgm:spPr/>
    </dgm:pt>
    <dgm:pt modelId="{87B0E8F9-9629-43B7-A393-9E99C5CEF5D9}" type="pres">
      <dgm:prSet presAssocID="{FEA5FBDA-B917-461A-B030-1F602A80951F}" presName="Accent" presStyleLbl="node1" presStyleIdx="0" presStyleCnt="3" custLinFactX="-49323" custLinFactNeighborX="-100000" custLinFactNeighborY="-372"/>
      <dgm:spPr>
        <a:solidFill>
          <a:srgbClr val="C00000"/>
        </a:solidFill>
      </dgm:spPr>
    </dgm:pt>
    <dgm:pt modelId="{7EA183BB-E31A-460B-99C2-8F8E898FDCC6}" type="pres">
      <dgm:prSet presAssocID="{FEA5FBDA-B917-461A-B030-1F602A80951F}" presName="Parent1" presStyleLbl="revTx" presStyleIdx="0" presStyleCnt="3" custLinFactX="-100000" custLinFactNeighborX="-168454" custLinFactNeighborY="4679">
        <dgm:presLayoutVars>
          <dgm:chMax val="1"/>
          <dgm:chPref val="1"/>
          <dgm:bulletEnabled val="1"/>
        </dgm:presLayoutVars>
      </dgm:prSet>
      <dgm:spPr/>
    </dgm:pt>
    <dgm:pt modelId="{B938DA34-1974-4CBB-BD04-88E72E77C588}" type="pres">
      <dgm:prSet presAssocID="{F5CDB306-6FEE-459C-A538-99D6C0406A1F}" presName="Accent2" presStyleCnt="0"/>
      <dgm:spPr/>
    </dgm:pt>
    <dgm:pt modelId="{EAFBB4C4-17FA-4723-B9F8-9B7EA280060A}" type="pres">
      <dgm:prSet presAssocID="{F5CDB306-6FEE-459C-A538-99D6C0406A1F}" presName="Accent" presStyleLbl="node1" presStyleIdx="1" presStyleCnt="3" custLinFactX="-49326" custLinFactNeighborX="-100000" custLinFactNeighborY="868"/>
      <dgm:spPr/>
    </dgm:pt>
    <dgm:pt modelId="{8AA4689A-88B8-4C60-A8FF-AD4E7EB74EC0}" type="pres">
      <dgm:prSet presAssocID="{F5CDB306-6FEE-459C-A538-99D6C0406A1F}" presName="Parent2" presStyleLbl="revTx" presStyleIdx="1" presStyleCnt="3" custLinFactX="-100000" custLinFactNeighborX="-162784" custLinFactNeighborY="9910">
        <dgm:presLayoutVars>
          <dgm:chMax val="1"/>
          <dgm:chPref val="1"/>
          <dgm:bulletEnabled val="1"/>
        </dgm:presLayoutVars>
      </dgm:prSet>
      <dgm:spPr/>
    </dgm:pt>
    <dgm:pt modelId="{D8362FD8-4551-4E71-ADE1-AD9C85E729DF}" type="pres">
      <dgm:prSet presAssocID="{9F0D0E84-F398-40F8-8F38-7444300E65B1}" presName="Accent3" presStyleCnt="0"/>
      <dgm:spPr/>
    </dgm:pt>
    <dgm:pt modelId="{C035B7F3-2A6C-4D20-B8F3-B01D31C7D940}" type="pres">
      <dgm:prSet presAssocID="{9F0D0E84-F398-40F8-8F38-7444300E65B1}" presName="Accent" presStyleLbl="node1" presStyleIdx="2" presStyleCnt="3" custLinFactX="-69614" custLinFactNeighborX="-100000" custLinFactNeighborY="3223"/>
      <dgm:spPr>
        <a:solidFill>
          <a:srgbClr val="DFE1DD"/>
        </a:solidFill>
        <a:ln>
          <a:solidFill>
            <a:srgbClr val="969696"/>
          </a:solidFill>
        </a:ln>
      </dgm:spPr>
    </dgm:pt>
    <dgm:pt modelId="{16D0ADCD-102A-4EC7-B65B-A8EB9669FD11}" type="pres">
      <dgm:prSet presAssocID="{9F0D0E84-F398-40F8-8F38-7444300E65B1}" presName="Parent3" presStyleLbl="revTx" presStyleIdx="2" presStyleCnt="3" custLinFactX="-100000" custLinFactNeighborX="-162144" custLinFactNeighborY="4986">
        <dgm:presLayoutVars>
          <dgm:chMax val="1"/>
          <dgm:chPref val="1"/>
          <dgm:bulletEnabled val="1"/>
        </dgm:presLayoutVars>
      </dgm:prSet>
      <dgm:spPr/>
    </dgm:pt>
  </dgm:ptLst>
  <dgm:cxnLst>
    <dgm:cxn modelId="{611C7307-AF11-4D3E-81BB-6043D3EB550D}" srcId="{DB520573-769B-4699-B13F-7347CA563B17}" destId="{FEA5FBDA-B917-461A-B030-1F602A80951F}" srcOrd="0" destOrd="0" parTransId="{891B6A49-CE55-456D-8A0B-A699F0897BA4}" sibTransId="{71871898-4650-4AB4-89E5-FC186F7ABB64}"/>
    <dgm:cxn modelId="{AD361C08-40EA-420B-9CCB-645A6624F51B}" srcId="{DB520573-769B-4699-B13F-7347CA563B17}" destId="{9F0D0E84-F398-40F8-8F38-7444300E65B1}" srcOrd="2" destOrd="0" parTransId="{0C7AE6D7-9570-4EC3-95A8-D0795648B6DB}" sibTransId="{A0EA3C50-0AA9-476B-BA3E-0301224A66A0}"/>
    <dgm:cxn modelId="{A8DFDE1D-2BCD-4E48-B371-63E58BB08847}" type="presOf" srcId="{DB520573-769B-4699-B13F-7347CA563B17}" destId="{568022F6-D30A-479A-AD9E-FAEE570F8EE8}" srcOrd="0" destOrd="0" presId="urn:microsoft.com/office/officeart/2009/layout/CircleArrowProcess"/>
    <dgm:cxn modelId="{84D3F47A-DE29-4453-8033-CBE5AE191EBF}" srcId="{DB520573-769B-4699-B13F-7347CA563B17}" destId="{F5CDB306-6FEE-459C-A538-99D6C0406A1F}" srcOrd="1" destOrd="0" parTransId="{60CA5978-E4C0-4F66-9E82-B0CA56A381C2}" sibTransId="{80F4A6D5-7AF5-4F12-AE38-0303B66F280A}"/>
    <dgm:cxn modelId="{C178078E-84BE-4A5E-8FC2-02A58F20159B}" type="presOf" srcId="{9F0D0E84-F398-40F8-8F38-7444300E65B1}" destId="{16D0ADCD-102A-4EC7-B65B-A8EB9669FD11}" srcOrd="0" destOrd="0" presId="urn:microsoft.com/office/officeart/2009/layout/CircleArrowProcess"/>
    <dgm:cxn modelId="{FEDBFEA3-815E-4FBD-8818-065513B2CC07}" type="presOf" srcId="{F5CDB306-6FEE-459C-A538-99D6C0406A1F}" destId="{8AA4689A-88B8-4C60-A8FF-AD4E7EB74EC0}" srcOrd="0" destOrd="0" presId="urn:microsoft.com/office/officeart/2009/layout/CircleArrowProcess"/>
    <dgm:cxn modelId="{0AA845EC-147E-410E-837B-E798BD383F16}" type="presOf" srcId="{FEA5FBDA-B917-461A-B030-1F602A80951F}" destId="{7EA183BB-E31A-460B-99C2-8F8E898FDCC6}" srcOrd="0" destOrd="0" presId="urn:microsoft.com/office/officeart/2009/layout/CircleArrowProcess"/>
    <dgm:cxn modelId="{372AEA60-4259-4E57-9F15-827693C89B33}" type="presParOf" srcId="{568022F6-D30A-479A-AD9E-FAEE570F8EE8}" destId="{A9C13F1A-2DD2-4EB3-B5FB-C72857E835B1}" srcOrd="0" destOrd="0" presId="urn:microsoft.com/office/officeart/2009/layout/CircleArrowProcess"/>
    <dgm:cxn modelId="{E8A4962A-657C-4FAB-A43A-2530CE03638D}" type="presParOf" srcId="{A9C13F1A-2DD2-4EB3-B5FB-C72857E835B1}" destId="{87B0E8F9-9629-43B7-A393-9E99C5CEF5D9}" srcOrd="0" destOrd="0" presId="urn:microsoft.com/office/officeart/2009/layout/CircleArrowProcess"/>
    <dgm:cxn modelId="{60CFCA8B-BEF5-437C-86D4-12840074F891}" type="presParOf" srcId="{568022F6-D30A-479A-AD9E-FAEE570F8EE8}" destId="{7EA183BB-E31A-460B-99C2-8F8E898FDCC6}" srcOrd="1" destOrd="0" presId="urn:microsoft.com/office/officeart/2009/layout/CircleArrowProcess"/>
    <dgm:cxn modelId="{7DACC4F1-24A9-4265-93F8-2C295A633E39}" type="presParOf" srcId="{568022F6-D30A-479A-AD9E-FAEE570F8EE8}" destId="{B938DA34-1974-4CBB-BD04-88E72E77C588}" srcOrd="2" destOrd="0" presId="urn:microsoft.com/office/officeart/2009/layout/CircleArrowProcess"/>
    <dgm:cxn modelId="{45DF1838-BB66-4865-83BC-E23D9C4DCB89}" type="presParOf" srcId="{B938DA34-1974-4CBB-BD04-88E72E77C588}" destId="{EAFBB4C4-17FA-4723-B9F8-9B7EA280060A}" srcOrd="0" destOrd="0" presId="urn:microsoft.com/office/officeart/2009/layout/CircleArrowProcess"/>
    <dgm:cxn modelId="{A9DF3FF7-F124-4D97-BDC4-D168DB78E635}" type="presParOf" srcId="{568022F6-D30A-479A-AD9E-FAEE570F8EE8}" destId="{8AA4689A-88B8-4C60-A8FF-AD4E7EB74EC0}" srcOrd="3" destOrd="0" presId="urn:microsoft.com/office/officeart/2009/layout/CircleArrowProcess"/>
    <dgm:cxn modelId="{5B269002-F5D0-448F-8EAD-348D14BC343A}" type="presParOf" srcId="{568022F6-D30A-479A-AD9E-FAEE570F8EE8}" destId="{D8362FD8-4551-4E71-ADE1-AD9C85E729DF}" srcOrd="4" destOrd="0" presId="urn:microsoft.com/office/officeart/2009/layout/CircleArrowProcess"/>
    <dgm:cxn modelId="{313C8071-1AB5-4CB8-8D45-205F3195A13D}" type="presParOf" srcId="{D8362FD8-4551-4E71-ADE1-AD9C85E729DF}" destId="{C035B7F3-2A6C-4D20-B8F3-B01D31C7D940}" srcOrd="0" destOrd="0" presId="urn:microsoft.com/office/officeart/2009/layout/CircleArrowProcess"/>
    <dgm:cxn modelId="{8520CD8E-D7ED-4E10-8122-DC591A7D39B4}" type="presParOf" srcId="{568022F6-D30A-479A-AD9E-FAEE570F8EE8}" destId="{16D0ADCD-102A-4EC7-B65B-A8EB9669FD1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F1527-AB67-437B-B678-5ED525715A46}">
      <dsp:nvSpPr>
        <dsp:cNvPr id="0" name=""/>
        <dsp:cNvSpPr/>
      </dsp:nvSpPr>
      <dsp:spPr>
        <a:xfrm>
          <a:off x="-4747002" y="-727617"/>
          <a:ext cx="5654172" cy="5654172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D1B20-FC5B-464F-8056-D9A6CD6CA177}">
      <dsp:nvSpPr>
        <dsp:cNvPr id="0" name=""/>
        <dsp:cNvSpPr/>
      </dsp:nvSpPr>
      <dsp:spPr>
        <a:xfrm>
          <a:off x="475107" y="322814"/>
          <a:ext cx="10703899" cy="6459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Prominently Displayed </a:t>
          </a:r>
          <a:r>
            <a:rPr lang="en-US" sz="2400" b="0" kern="1200" dirty="0">
              <a:latin typeface="Franklin Gothic Medium Cond" panose="020B0606030402020204" pitchFamily="34" charset="0"/>
              <a:ea typeface="Roboto" panose="02000000000000000000" pitchFamily="2" charset="0"/>
              <a:cs typeface="Arial" panose="020B0604020202020204" pitchFamily="34" charset="0"/>
            </a:rPr>
            <a:t>–</a:t>
          </a:r>
          <a:r>
            <a:rPr lang="en-US" sz="1900" b="1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Information regarding the availability of estimates must be </a:t>
          </a:r>
          <a:r>
            <a:rPr lang="en-US" sz="1600" u="sng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prominently displayed</a:t>
          </a:r>
          <a:r>
            <a:rPr lang="en-US" sz="1600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(facility) &amp; easily searchable via website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107" y="322814"/>
        <a:ext cx="10703899" cy="645964"/>
      </dsp:txXfrm>
    </dsp:sp>
    <dsp:sp modelId="{2BE1AC97-9C9E-4D5C-8C42-A886F04A1EB8}">
      <dsp:nvSpPr>
        <dsp:cNvPr id="0" name=""/>
        <dsp:cNvSpPr/>
      </dsp:nvSpPr>
      <dsp:spPr>
        <a:xfrm>
          <a:off x="71379" y="242068"/>
          <a:ext cx="807455" cy="807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42A10-B1E2-4C0D-A3E0-C5890EFED6C3}">
      <dsp:nvSpPr>
        <dsp:cNvPr id="0" name=""/>
        <dsp:cNvSpPr/>
      </dsp:nvSpPr>
      <dsp:spPr>
        <a:xfrm>
          <a:off x="845453" y="1291929"/>
          <a:ext cx="10333553" cy="6459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3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Verbal Notification </a:t>
          </a:r>
          <a:r>
            <a:rPr lang="en-US" sz="2400" b="0" kern="1200" dirty="0">
              <a:latin typeface="Franklin Gothic Medium Cond" panose="020B0606030402020204" pitchFamily="34" charset="0"/>
              <a:ea typeface="Roboto" panose="02000000000000000000" pitchFamily="2" charset="0"/>
              <a:cs typeface="Arial" panose="020B0604020202020204" pitchFamily="34" charset="0"/>
            </a:rPr>
            <a:t>– </a:t>
          </a:r>
          <a:r>
            <a:rPr lang="en-US" sz="1600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The convening provider must </a:t>
          </a:r>
          <a:r>
            <a:rPr lang="en-US" sz="1600" u="sng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verbally inform </a:t>
          </a:r>
          <a:r>
            <a:rPr lang="en-US" sz="1600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uninsured/self-pay individuals of the availability of a good faith estimate</a:t>
          </a:r>
          <a:endParaRPr lang="en-US" sz="1900" b="1" kern="1200" dirty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sp:txBody>
      <dsp:txXfrm>
        <a:off x="845453" y="1291929"/>
        <a:ext cx="10333553" cy="645964"/>
      </dsp:txXfrm>
    </dsp:sp>
    <dsp:sp modelId="{8E6003A5-F429-4365-9779-E00A6A659E12}">
      <dsp:nvSpPr>
        <dsp:cNvPr id="0" name=""/>
        <dsp:cNvSpPr/>
      </dsp:nvSpPr>
      <dsp:spPr>
        <a:xfrm>
          <a:off x="441726" y="1211183"/>
          <a:ext cx="807455" cy="807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51E41-2A2C-43EC-9B67-38FE1FF01691}">
      <dsp:nvSpPr>
        <dsp:cNvPr id="0" name=""/>
        <dsp:cNvSpPr/>
      </dsp:nvSpPr>
      <dsp:spPr>
        <a:xfrm>
          <a:off x="845453" y="2261044"/>
          <a:ext cx="10333553" cy="6459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34" tIns="5080" rIns="5080" bIns="5080" numCol="1" spcCol="1270" anchor="t" anchorCtr="0">
          <a:noAutofit/>
        </a:bodyPr>
        <a:lstStyle/>
        <a:p>
          <a:pPr marL="0" lvl="0" indent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 dirty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  <a:p>
          <a:pPr marL="0" lvl="0" indent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 dirty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  <a:p>
          <a:pPr marL="0" lvl="0" indent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 dirty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  <a:p>
          <a:pPr marL="0" lvl="0" indent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Written or Printable Format </a:t>
          </a:r>
          <a:r>
            <a:rPr lang="en-US" sz="2400" b="0" kern="1200" dirty="0">
              <a:latin typeface="Franklin Gothic Medium Cond" panose="020B0606030402020204" pitchFamily="34" charset="0"/>
              <a:ea typeface="Roboto" panose="02000000000000000000" pitchFamily="2" charset="0"/>
              <a:cs typeface="Arial" panose="020B0604020202020204" pitchFamily="34" charset="0"/>
            </a:rPr>
            <a:t>– </a:t>
          </a:r>
          <a:r>
            <a:rPr lang="en-US" sz="1600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Must be provided in </a:t>
          </a:r>
          <a:r>
            <a:rPr lang="en-US" sz="1600" u="sng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written form either on paper or electronically </a:t>
          </a:r>
          <a:r>
            <a:rPr lang="en-US" sz="1600" kern="1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(email, portal) pursuant to individuals requested method of delivery.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845453" y="2261044"/>
        <a:ext cx="10333553" cy="645964"/>
      </dsp:txXfrm>
    </dsp:sp>
    <dsp:sp modelId="{16CDFEBA-A4F9-4157-A8A3-236CEBC17FBF}">
      <dsp:nvSpPr>
        <dsp:cNvPr id="0" name=""/>
        <dsp:cNvSpPr/>
      </dsp:nvSpPr>
      <dsp:spPr>
        <a:xfrm>
          <a:off x="441726" y="2180298"/>
          <a:ext cx="807455" cy="807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87CC7-F329-40A5-8079-3E7910BE88F7}">
      <dsp:nvSpPr>
        <dsp:cNvPr id="0" name=""/>
        <dsp:cNvSpPr/>
      </dsp:nvSpPr>
      <dsp:spPr>
        <a:xfrm>
          <a:off x="475107" y="3230159"/>
          <a:ext cx="10703899" cy="6459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73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475107" y="3230159"/>
        <a:ext cx="10703899" cy="645964"/>
      </dsp:txXfrm>
    </dsp:sp>
    <dsp:sp modelId="{0865E1BE-DE2B-47B6-8594-D7753452E1E7}">
      <dsp:nvSpPr>
        <dsp:cNvPr id="0" name=""/>
        <dsp:cNvSpPr/>
      </dsp:nvSpPr>
      <dsp:spPr>
        <a:xfrm>
          <a:off x="71379" y="3149413"/>
          <a:ext cx="807455" cy="807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0E8F9-9629-43B7-A393-9E99C5CEF5D9}">
      <dsp:nvSpPr>
        <dsp:cNvPr id="0" name=""/>
        <dsp:cNvSpPr/>
      </dsp:nvSpPr>
      <dsp:spPr>
        <a:xfrm>
          <a:off x="1870394" y="-7519"/>
          <a:ext cx="2021061" cy="20213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183BB-E31A-460B-99C2-8F8E898FDCC6}">
      <dsp:nvSpPr>
        <dsp:cNvPr id="0" name=""/>
        <dsp:cNvSpPr/>
      </dsp:nvSpPr>
      <dsp:spPr>
        <a:xfrm>
          <a:off x="2320111" y="756043"/>
          <a:ext cx="1123064" cy="56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10+ days until service date</a:t>
          </a:r>
        </a:p>
      </dsp:txBody>
      <dsp:txXfrm>
        <a:off x="2320111" y="756043"/>
        <a:ext cx="1123064" cy="561398"/>
      </dsp:txXfrm>
    </dsp:sp>
    <dsp:sp modelId="{EAFBB4C4-17FA-4723-B9F8-9B7EA280060A}">
      <dsp:nvSpPr>
        <dsp:cNvPr id="0" name=""/>
        <dsp:cNvSpPr/>
      </dsp:nvSpPr>
      <dsp:spPr>
        <a:xfrm>
          <a:off x="1308990" y="1178971"/>
          <a:ext cx="2021061" cy="20213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4689A-88B8-4C60-A8FF-AD4E7EB74EC0}">
      <dsp:nvSpPr>
        <dsp:cNvPr id="0" name=""/>
        <dsp:cNvSpPr/>
      </dsp:nvSpPr>
      <dsp:spPr>
        <a:xfrm>
          <a:off x="1824724" y="1953554"/>
          <a:ext cx="1123064" cy="56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3-9 days until service date</a:t>
          </a:r>
        </a:p>
      </dsp:txBody>
      <dsp:txXfrm>
        <a:off x="1824724" y="1953554"/>
        <a:ext cx="1123064" cy="561398"/>
      </dsp:txXfrm>
    </dsp:sp>
    <dsp:sp modelId="{C035B7F3-2A6C-4D20-B8F3-B01D31C7D940}">
      <dsp:nvSpPr>
        <dsp:cNvPr id="0" name=""/>
        <dsp:cNvSpPr/>
      </dsp:nvSpPr>
      <dsp:spPr>
        <a:xfrm>
          <a:off x="2086964" y="2517824"/>
          <a:ext cx="1736404" cy="17371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DFE1DD"/>
        </a:solidFill>
        <a:ln w="12700" cap="flat" cmpd="sng" algn="ctr">
          <a:solidFill>
            <a:srgbClr val="96969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0ADCD-102A-4EC7-B65B-A8EB9669FD11}">
      <dsp:nvSpPr>
        <dsp:cNvPr id="0" name=""/>
        <dsp:cNvSpPr/>
      </dsp:nvSpPr>
      <dsp:spPr>
        <a:xfrm>
          <a:off x="2393633" y="3095735"/>
          <a:ext cx="1123064" cy="561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1-2 days until service date</a:t>
          </a:r>
        </a:p>
      </dsp:txBody>
      <dsp:txXfrm>
        <a:off x="2393633" y="3095735"/>
        <a:ext cx="1123064" cy="561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923E62-9508-43A0-96DB-CBCD18D456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0B03D-08A3-4282-935E-E926B01B23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2EB47-60A6-4DAA-AAE2-2E1FADB828DB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AACAD-E6B3-4A65-B9A4-4D62AAB972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E105B-807A-4889-8F2C-5DC807FA8A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5C385-125E-4748-94E0-7320954078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46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1CD96-0FAA-42AD-8760-4C4F48EA8BD1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7591-DBB9-45B4-9091-E724E8EB46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2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27591-DBB9-45B4-9091-E724E8EB46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5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5F4D48-1865-A331-03E8-49D01E366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83B98-5769-E969-BF77-6CD13FA2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5439979"/>
            <a:ext cx="11236960" cy="78503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algn="l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C358B-1F99-2995-75C7-7EE88A164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7" y="6225014"/>
            <a:ext cx="11236959" cy="400119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6D335231-B2B0-7839-AF6A-A52BD3A23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7" y="2223683"/>
            <a:ext cx="4015410" cy="7850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BF6E3E-DC53-7581-6544-23C2C8C33968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9FBE55-519A-4C03-8E0D-24B26A27AB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24" y="4533300"/>
            <a:ext cx="1736495" cy="2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18" y="225743"/>
            <a:ext cx="4084320" cy="9034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Sidebar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684" y="225743"/>
            <a:ext cx="6537795" cy="581162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18" y="6181723"/>
            <a:ext cx="1461595" cy="282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78B196-8888-2487-DCA4-C945AC1787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18" y="1253331"/>
            <a:ext cx="3535679" cy="47840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30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6C1460-991B-AFD5-E7B0-0C7ADBE1A854}"/>
              </a:ext>
            </a:extLst>
          </p:cNvPr>
          <p:cNvSpPr/>
          <p:nvPr userDrawn="1"/>
        </p:nvSpPr>
        <p:spPr>
          <a:xfrm>
            <a:off x="5618480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550" b="0" i="0" u="none" strike="noStrike" dirty="0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56AED7-3EBD-49B7-824C-DBA8C67DB2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497" y="6377304"/>
            <a:ext cx="653742" cy="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51959-22DB-1157-A720-CE3CD1472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238266"/>
            <a:ext cx="11236960" cy="620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3964609"/>
            <a:ext cx="11236959" cy="2021957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A1AB8-831A-AF61-52F2-7CD1A394D5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20" y="0"/>
            <a:ext cx="9806167" cy="290222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5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78D5D1-3EF8-9731-80C5-2D6DAFD1CE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0324" y="480675"/>
            <a:ext cx="1213831" cy="1965959"/>
          </a:xfrm>
          <a:prstGeom prst="rect">
            <a:avLst/>
          </a:prstGeom>
        </p:spPr>
      </p:pic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AEC1A4-E3D5-3ACF-FE5E-902F66C75F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548AB90-4F34-4CA9-C328-0023F2709A7A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B82376-C7F7-4557-B42D-9F115210FA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497" y="6377304"/>
            <a:ext cx="653742" cy="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3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F51959-22DB-1157-A720-CE3CD1472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238266"/>
            <a:ext cx="11236960" cy="620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D42B1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3964609"/>
            <a:ext cx="11236959" cy="2021957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A1AB8-831A-AF61-52F2-7CD1A394D5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20" y="0"/>
            <a:ext cx="9806167" cy="290222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background pattern&#10;&#10;Description automatically generated">
            <a:extLst>
              <a:ext uri="{FF2B5EF4-FFF2-40B4-BE49-F238E27FC236}">
                <a16:creationId xmlns:a16="http://schemas.microsoft.com/office/drawing/2014/main" id="{5478D5D1-3EF8-9731-80C5-2D6DAFD1CE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324" y="480675"/>
            <a:ext cx="1213831" cy="1965960"/>
          </a:xfrm>
          <a:prstGeom prst="rect">
            <a:avLst/>
          </a:prstGeom>
        </p:spPr>
      </p:pic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AEC1A4-E3D5-3ACF-FE5E-902F66C75F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55D0FC-E4D6-147E-F010-37435EF5166A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6E00A0-DB9B-4756-822C-A5731C8EF3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497" y="6377304"/>
            <a:ext cx="653742" cy="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9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ing Ques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C9FC29-F210-ACE0-3839-AFB26854A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1" y="580942"/>
            <a:ext cx="2411454" cy="440193"/>
          </a:xfrm>
          <a:prstGeom prst="rect">
            <a:avLst/>
          </a:prstGeom>
        </p:spPr>
        <p:txBody>
          <a:bodyPr tIns="0" bIns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POLLING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775792"/>
            <a:ext cx="11236959" cy="10601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500" b="1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A1AB8-831A-AF61-52F2-7CD1A394D5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66496" y="568407"/>
            <a:ext cx="8653670" cy="465263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spcAft>
                <a:spcPts val="300"/>
              </a:spcAft>
              <a:buNone/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AEC1A4-E3D5-3ACF-FE5E-902F66C75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DA3BB1-0193-88DA-0A4B-3AEB04067EA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64974" y="3045763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884C7CBF-90B7-9FF0-045E-F94DDC1867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3175000"/>
            <a:ext cx="217511" cy="3522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343AEE-B64E-2287-B156-151646CBB86D}"/>
              </a:ext>
            </a:extLst>
          </p:cNvPr>
          <p:cNvSpPr txBox="1"/>
          <p:nvPr userDrawn="1"/>
        </p:nvSpPr>
        <p:spPr>
          <a:xfrm>
            <a:off x="477519" y="3074145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A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5FD510-1411-36FD-7B4A-865F68F923B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64974" y="3807763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Shape, arrow&#10;&#10;Description automatically generated">
            <a:extLst>
              <a:ext uri="{FF2B5EF4-FFF2-40B4-BE49-F238E27FC236}">
                <a16:creationId xmlns:a16="http://schemas.microsoft.com/office/drawing/2014/main" id="{1D1745B8-0849-B0E0-F946-F62E726E85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3937000"/>
            <a:ext cx="217511" cy="352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750F69-DB10-3A64-40F5-2F401B7D63C4}"/>
              </a:ext>
            </a:extLst>
          </p:cNvPr>
          <p:cNvSpPr txBox="1"/>
          <p:nvPr userDrawn="1"/>
        </p:nvSpPr>
        <p:spPr>
          <a:xfrm>
            <a:off x="477519" y="3836145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B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3A4CB6F-D7AD-BD40-11E0-53E89FC0933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64974" y="4565110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04850AC9-120F-5B9A-D793-63BCFA8B2A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4694347"/>
            <a:ext cx="217511" cy="3522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4BCA82-597C-4F4F-DCC6-F4E07E412552}"/>
              </a:ext>
            </a:extLst>
          </p:cNvPr>
          <p:cNvSpPr txBox="1"/>
          <p:nvPr userDrawn="1"/>
        </p:nvSpPr>
        <p:spPr>
          <a:xfrm>
            <a:off x="477519" y="4593492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EEF9466-6BB4-C6EC-423D-2A93B5B11E5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364974" y="5344408"/>
            <a:ext cx="10349505" cy="6088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300"/>
              </a:spcAft>
              <a:buNone/>
              <a:defRPr sz="2000" b="0"/>
            </a:lvl1pPr>
            <a:lvl2pPr>
              <a:spcAft>
                <a:spcPts val="3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Picture 22" descr="Shape, arrow&#10;&#10;Description automatically generated">
            <a:extLst>
              <a:ext uri="{FF2B5EF4-FFF2-40B4-BE49-F238E27FC236}">
                <a16:creationId xmlns:a16="http://schemas.microsoft.com/office/drawing/2014/main" id="{A420CE9F-6302-4224-AEFB-E08D1D065D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3" y="5473645"/>
            <a:ext cx="217511" cy="3522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09689F9-C825-A4E4-064F-78D02BBF2319}"/>
              </a:ext>
            </a:extLst>
          </p:cNvPr>
          <p:cNvSpPr txBox="1"/>
          <p:nvPr userDrawn="1"/>
        </p:nvSpPr>
        <p:spPr>
          <a:xfrm>
            <a:off x="477519" y="5372790"/>
            <a:ext cx="583257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5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6356A77-01EA-6FF5-0C67-E73D92DCA67E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9F5E8F-50D5-4382-9FB9-C41BFF9898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497" y="6377304"/>
            <a:ext cx="653742" cy="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47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F7DCB-CB9A-18BC-286B-FA6E629A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4CFBD-108F-5CA8-E709-0693C5F5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308861"/>
            <a:ext cx="6114083" cy="1712636"/>
          </a:xfrm>
          <a:prstGeom prst="rect">
            <a:avLst/>
          </a:prstGeom>
        </p:spPr>
        <p:txBody>
          <a:bodyPr tIns="0" bIns="0" anchor="b" anchorCtr="0">
            <a:no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B37EAEE5-589F-1610-357C-DB11E582B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DB3C1B-BCC2-B0D9-E70F-9DD8043BF5D4}"/>
              </a:ext>
            </a:extLst>
          </p:cNvPr>
          <p:cNvCxnSpPr/>
          <p:nvPr userDrawn="1"/>
        </p:nvCxnSpPr>
        <p:spPr>
          <a:xfrm>
            <a:off x="477519" y="3429000"/>
            <a:ext cx="5618481" cy="0"/>
          </a:xfrm>
          <a:prstGeom prst="line">
            <a:avLst/>
          </a:prstGeom>
          <a:ln w="12700">
            <a:solidFill>
              <a:srgbClr val="D42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41CC8D3-2B7D-4BBD-1C77-EF0573CE5D60}"/>
              </a:ext>
            </a:extLst>
          </p:cNvPr>
          <p:cNvSpPr/>
          <p:nvPr userDrawn="1"/>
        </p:nvSpPr>
        <p:spPr>
          <a:xfrm>
            <a:off x="477519" y="6508115"/>
            <a:ext cx="6096000" cy="34988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en-US" sz="550" b="0" i="0" u="none" strike="noStrike" dirty="0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59A9FE0-D462-4B4C-8D67-A1720832EF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6808" y="6290731"/>
            <a:ext cx="1382811" cy="1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F7DCB-CB9A-18BC-286B-FA6E629A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4CFBD-108F-5CA8-E709-0693C5F5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"/>
            <a:ext cx="7401896" cy="5582264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2DB7F521-96BD-101D-DDEA-BC42A048B0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39" y="5732922"/>
            <a:ext cx="2263848" cy="442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ACEFC9-10D0-7144-C754-1E0129D8E277}"/>
              </a:ext>
            </a:extLst>
          </p:cNvPr>
          <p:cNvSpPr txBox="1"/>
          <p:nvPr userDrawn="1"/>
        </p:nvSpPr>
        <p:spPr>
          <a:xfrm>
            <a:off x="8777323" y="6358663"/>
            <a:ext cx="348488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000" b="1" i="0" dirty="0">
                <a:solidFill>
                  <a:srgbClr val="606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  /  Tax  /  Advisory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5AA6C-879D-F65F-9B31-775DA55C80FD}"/>
              </a:ext>
            </a:extLst>
          </p:cNvPr>
          <p:cNvSpPr txBox="1"/>
          <p:nvPr userDrawn="1"/>
        </p:nvSpPr>
        <p:spPr>
          <a:xfrm>
            <a:off x="458994" y="5527413"/>
            <a:ext cx="3484880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forvis.com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1710AE-4060-4245-95D7-371900127F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34" y="4860601"/>
            <a:ext cx="1255185" cy="1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9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4319C70-D230-42EC-A3A0-980108A324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91" y="394317"/>
            <a:ext cx="10730753" cy="1047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91" y="1591504"/>
            <a:ext cx="10730753" cy="434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49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B8F49-E9BD-4D5B-BF82-806751F523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41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80C9CC-1B8B-4FBD-AFA4-CBA841DE4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1280" y="6377304"/>
            <a:ext cx="2743200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12C38A-D241-7041-9EFC-6446870ABF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0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5F4D48-1865-A331-03E8-49D01E366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83B98-5769-E969-BF77-6CD13FA2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5439979"/>
            <a:ext cx="11236960" cy="78503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algn="l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C358B-1F99-2995-75C7-7EE88A164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7" y="6225014"/>
            <a:ext cx="11236959" cy="400119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6D335231-B2B0-7839-AF6A-A52BD3A23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7" y="2223683"/>
            <a:ext cx="4015410" cy="7850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BF6E3E-DC53-7581-6544-23C2C8C33968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9FBE55-519A-4C03-8E0D-24B26A27AB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24" y="4533300"/>
            <a:ext cx="1736495" cy="2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7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5F4D48-1865-A331-03E8-49D01E366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83B98-5769-E969-BF77-6CD13FA2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5439979"/>
            <a:ext cx="11236960" cy="78503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algn="l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C358B-1F99-2995-75C7-7EE88A164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7" y="6225014"/>
            <a:ext cx="11236959" cy="400119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6D335231-B2B0-7839-AF6A-A52BD3A23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7" y="2223683"/>
            <a:ext cx="4015410" cy="7850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BF6E3E-DC53-7581-6544-23C2C8C33968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rgbClr val="60626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rgbClr val="6062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9FBE55-519A-4C03-8E0D-24B26A27AB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24" y="4533300"/>
            <a:ext cx="1736495" cy="2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7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70839"/>
            <a:ext cx="11236960" cy="6203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253331"/>
            <a:ext cx="11236959" cy="478403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39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5742A3-AA2B-4952-F461-AE1CD2ABE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F9F61C-5A69-ED64-2B37-82F1D25CA6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0839"/>
            <a:ext cx="2703443" cy="62039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B107F-26EA-9E45-462D-AD2F1242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748" y="1264977"/>
            <a:ext cx="8649732" cy="5112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3000"/>
              </a:spcAft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32A3C-D05A-4F1A-29AD-91F65F37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1280" y="6377304"/>
            <a:ext cx="2743200" cy="130811"/>
          </a:xfrm>
        </p:spPr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12CD7-E032-B9D9-4165-B1E18A6455D9}"/>
              </a:ext>
            </a:extLst>
          </p:cNvPr>
          <p:cNvSpPr txBox="1"/>
          <p:nvPr userDrawn="1"/>
        </p:nvSpPr>
        <p:spPr>
          <a:xfrm>
            <a:off x="225286" y="1338469"/>
            <a:ext cx="2199862" cy="4784035"/>
          </a:xfrm>
          <a:prstGeom prst="rect">
            <a:avLst/>
          </a:prstGeom>
          <a:noFill/>
        </p:spPr>
        <p:txBody>
          <a:bodyPr wrap="square" lIns="0" tIns="0" rIns="0" bIns="91440" rtlCol="0">
            <a:noAutofit/>
          </a:bodyPr>
          <a:lstStyle/>
          <a:p>
            <a:pPr algn="r">
              <a:spcBef>
                <a:spcPts val="1000"/>
              </a:spcBef>
              <a:spcAft>
                <a:spcPts val="2400"/>
              </a:spcAft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ADCC08C-B55C-9AED-651C-5DA27B7481B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8539" y="1264977"/>
            <a:ext cx="2137896" cy="5112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Aft>
                <a:spcPts val="30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0700C7-8850-6CD7-4D16-45C6CEC77327}"/>
              </a:ext>
            </a:extLst>
          </p:cNvPr>
          <p:cNvSpPr/>
          <p:nvPr userDrawn="1"/>
        </p:nvSpPr>
        <p:spPr>
          <a:xfrm>
            <a:off x="5618480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4C8807-043C-4F8D-98B5-58481BEB34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497" y="6377304"/>
            <a:ext cx="653742" cy="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3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5742A3-AA2B-4952-F461-AE1CD2ABE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32A3C-D05A-4F1A-29AD-91F65F37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12C38A-D241-7041-9EFC-6446870ABF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12CD7-E032-B9D9-4165-B1E18A6455D9}"/>
              </a:ext>
            </a:extLst>
          </p:cNvPr>
          <p:cNvSpPr txBox="1"/>
          <p:nvPr userDrawn="1"/>
        </p:nvSpPr>
        <p:spPr>
          <a:xfrm>
            <a:off x="225286" y="1338469"/>
            <a:ext cx="2199862" cy="4784035"/>
          </a:xfrm>
          <a:prstGeom prst="rect">
            <a:avLst/>
          </a:prstGeom>
          <a:noFill/>
        </p:spPr>
        <p:txBody>
          <a:bodyPr wrap="square" lIns="0" tIns="0" rIns="0" bIns="91440" rtlCol="0">
            <a:noAutofit/>
          </a:bodyPr>
          <a:lstStyle/>
          <a:p>
            <a:pPr algn="r">
              <a:spcBef>
                <a:spcPts val="1000"/>
              </a:spcBef>
              <a:spcAft>
                <a:spcPts val="2400"/>
              </a:spcAft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4B05A9-E987-D1DF-83EF-D59B43A24892}"/>
              </a:ext>
            </a:extLst>
          </p:cNvPr>
          <p:cNvSpPr txBox="1">
            <a:spLocks/>
          </p:cNvSpPr>
          <p:nvPr userDrawn="1"/>
        </p:nvSpPr>
        <p:spPr>
          <a:xfrm>
            <a:off x="477520" y="1"/>
            <a:ext cx="7731760" cy="160528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Surprises Part 2</a:t>
            </a:r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49B6EC-7E38-5D3A-815E-EBD1852A3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1" y="1869440"/>
            <a:ext cx="11236958" cy="416792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CF069490-6DE8-4164-40D4-8003E3BC3D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69186C-5399-A21F-446E-5635703C9771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66E645-9891-4A8F-8B4D-327579358D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492" y="5876251"/>
            <a:ext cx="1045987" cy="1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70839"/>
            <a:ext cx="11236960" cy="6203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253331"/>
            <a:ext cx="11236959" cy="478403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4D8BDC-FB7A-6A02-DBF1-16A0D4638BEB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0C114E70-FD38-455C-AC0D-63DC597B1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497" y="6377304"/>
            <a:ext cx="653742" cy="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1"/>
            <a:ext cx="11236960" cy="157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838960"/>
            <a:ext cx="11236959" cy="419840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BB06BA-F47B-A211-DA0A-9ED757401BD8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418F12-3922-40D1-A519-014E92C3F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497" y="6377304"/>
            <a:ext cx="653742" cy="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2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E2F327-34B6-2CB3-1CA0-529E7259A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6837A-5B27-59E0-3E71-A1FAE604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18" y="229313"/>
            <a:ext cx="3535680" cy="9034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Sidebar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923514-9F02-1F73-FD48-34BF255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46C395-65C6-EEB7-7D55-3213DB2D1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229313"/>
            <a:ext cx="6868159" cy="5808053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Aft>
                <a:spcPts val="300"/>
              </a:spcAft>
              <a:buFont typeface="Wingdings" panose="05000000000000000000" pitchFamily="2" charset="2"/>
              <a:buChar char="§"/>
              <a:def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spcAft>
                <a:spcPts val="300"/>
              </a:spcAft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marL="233363" lvl="0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FB194-BF35-F03E-4B20-06972A5D93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18" y="6181723"/>
            <a:ext cx="1461595" cy="2825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78B196-8888-2487-DCA4-C945AC1787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7518" y="1253331"/>
            <a:ext cx="3535679" cy="47840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300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FD8CA-83AB-B2F6-D4F2-2BB5F8D510C9}"/>
              </a:ext>
            </a:extLst>
          </p:cNvPr>
          <p:cNvSpPr/>
          <p:nvPr userDrawn="1"/>
        </p:nvSpPr>
        <p:spPr>
          <a:xfrm>
            <a:off x="561847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4815CA10-EB40-4392-A222-D162C8DD49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497" y="6377304"/>
            <a:ext cx="653742" cy="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1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F6444B-3F7B-196B-D97A-08724F3F397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BC320-6B43-64FF-C652-CE895AAC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20" y="370839"/>
            <a:ext cx="11236960" cy="62039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8E74F-5752-44DB-8373-56078698A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520" y="1253331"/>
            <a:ext cx="1123696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FE36E-96EA-501B-B129-550ED613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1280" y="6377304"/>
            <a:ext cx="2743200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12C38A-D241-7041-9EFC-6446870ABF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F46FF60-E4E9-9F9F-7779-34C3CC5192D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FDD23F-F2EB-FA93-4F91-8F40F930A842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2BF6C3-F629-4E95-AF95-711183527DA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4497" y="6377304"/>
            <a:ext cx="653742" cy="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9" r:id="rId2"/>
    <p:sldLayoutId id="2147483700" r:id="rId3"/>
    <p:sldLayoutId id="2147483679" r:id="rId4"/>
    <p:sldLayoutId id="2147483669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1" r:id="rId12"/>
    <p:sldLayoutId id="2147483682" r:id="rId13"/>
    <p:sldLayoutId id="2147483680" r:id="rId14"/>
    <p:sldLayoutId id="2147483689" r:id="rId15"/>
    <p:sldLayoutId id="2147483702" r:id="rId16"/>
    <p:sldLayoutId id="214748370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63" indent="-233363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+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System Font Regular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-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B71AFC-5ACC-430D-9593-05CCC51775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D9A07CEB-207D-4E27-9983-6B50DAFA1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6222365"/>
            <a:ext cx="1461595" cy="28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451272-AA2F-4D28-BCBD-710FAE129584}"/>
              </a:ext>
            </a:extLst>
          </p:cNvPr>
          <p:cNvSpPr/>
          <p:nvPr userDrawn="1"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75693C8-D3B5-473D-AA2F-27A33E229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1280" y="6377304"/>
            <a:ext cx="2743200" cy="13081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12C38A-D241-7041-9EFC-6446870ABF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A646AF-4956-4503-9CDB-274536106114}"/>
              </a:ext>
            </a:extLst>
          </p:cNvPr>
          <p:cNvSpPr/>
          <p:nvPr userDrawn="1"/>
        </p:nvSpPr>
        <p:spPr>
          <a:xfrm>
            <a:off x="183173" y="325314"/>
            <a:ext cx="11825654" cy="5618610"/>
          </a:xfrm>
          <a:prstGeom prst="rect">
            <a:avLst/>
          </a:prstGeom>
          <a:solidFill>
            <a:srgbClr val="606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606264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20D435-167C-4B35-90EC-0240D566B2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382" y="6387601"/>
            <a:ext cx="1554483" cy="1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hc.org/Document.asp?DocID=11518" TargetMode="External"/><Relationship Id="rId2" Type="http://schemas.openxmlformats.org/officeDocument/2006/relationships/hyperlink" Target="https://www.narhc.org/Document.asp?DocID=1151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ms.gov/files/document/faqs-good-faith-estimate-uninsured-self-pay-part-4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.org/surprise-billing" TargetMode="External"/><Relationship Id="rId7" Type="http://schemas.openxmlformats.org/officeDocument/2006/relationships/image" Target="../media/image42.svg"/><Relationship Id="rId2" Type="http://schemas.openxmlformats.org/officeDocument/2006/relationships/hyperlink" Target="https://community.hfma.org/no-surprises-act-forum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hyperlink" Target="https://www.ama-assn.org/system/files/ama-nsa-toolkit.pdf" TargetMode="External"/><Relationship Id="rId4" Type="http://schemas.openxmlformats.org/officeDocument/2006/relationships/hyperlink" Target="https://www.cms.gov/nosurprise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F3CE35-AE3B-FEA3-0F1A-1A24A5BD4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66F1B-DEEB-D81E-6E47-66CEFAC86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2203362"/>
            <a:ext cx="6980362" cy="3823837"/>
          </a:xfrm>
        </p:spPr>
        <p:txBody>
          <a:bodyPr/>
          <a:lstStyle/>
          <a:p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Revenue Cycle Post-PHE and Good Faith Estimates</a:t>
            </a:r>
            <a:b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Strategies for RHC Leaders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DF1AB-A72F-A095-40F5-FA505C196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7" y="6027200"/>
            <a:ext cx="11236959" cy="400119"/>
          </a:xfrm>
        </p:spPr>
        <p:txBody>
          <a:bodyPr/>
          <a:lstStyle/>
          <a:p>
            <a:r>
              <a:rPr lang="en-US" dirty="0"/>
              <a:t>June 13, 2023</a:t>
            </a:r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C9B4D5E-D536-BE96-5C87-7DF4E3DC6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77" y="638723"/>
            <a:ext cx="4736014" cy="9259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DFF8FC-B89D-2C47-E48C-0F4E933AB657}"/>
              </a:ext>
            </a:extLst>
          </p:cNvPr>
          <p:cNvSpPr/>
          <p:nvPr/>
        </p:nvSpPr>
        <p:spPr>
          <a:xfrm>
            <a:off x="477519" y="6737085"/>
            <a:ext cx="6096000" cy="8463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550" b="0" i="0" u="none" strike="noStrike" dirty="0">
                <a:solidFill>
                  <a:srgbClr val="C8C9C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FORVIS is a trademark of FORVIS, LLP, registration of which is pending with the U.S. Patent and Trademark Office</a:t>
            </a:r>
            <a:endParaRPr lang="en-US" sz="550" b="0" dirty="0">
              <a:solidFill>
                <a:srgbClr val="C8C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361D22F-A8B4-41ED-90D7-151DD22E75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24" y="6057542"/>
            <a:ext cx="1736495" cy="2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5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“Unwinding” of Continuous Medicaid Enrollment – Community Stakeholder Approach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3C2056-FD9E-41E3-9D7E-4EAA2D9F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8" y="1945123"/>
            <a:ext cx="11236959" cy="4198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Connect with state Medicaid agencies to learn about state-specific communication, timelines, and impacted populations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in messaging to members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 with MCOs to verify and update contact information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Identify local application assistance agencies to refer patients to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Certified application counselors, state call centers, eligibility offices, etc.)</a:t>
            </a:r>
          </a:p>
          <a:p>
            <a:pPr lvl="1">
              <a:lnSpc>
                <a:spcPct val="90000"/>
              </a:lnSpc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1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Insurance Denials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C893724-35CD-4D85-8ED2-604FBC044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792798"/>
              </p:ext>
            </p:extLst>
          </p:nvPr>
        </p:nvGraphicFramePr>
        <p:xfrm>
          <a:off x="4227536" y="2169622"/>
          <a:ext cx="7305409" cy="365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73A52F-342E-455B-BC24-ED82468AAE1A}"/>
              </a:ext>
            </a:extLst>
          </p:cNvPr>
          <p:cNvSpPr txBox="1"/>
          <p:nvPr/>
        </p:nvSpPr>
        <p:spPr>
          <a:xfrm>
            <a:off x="374863" y="5807148"/>
            <a:ext cx="3267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baseline="30000" dirty="0"/>
              <a:t>1</a:t>
            </a:r>
            <a:r>
              <a:rPr lang="en-US" sz="800" i="1" dirty="0"/>
              <a:t>2022 revenue cycle denials index Change Healthcare</a:t>
            </a:r>
          </a:p>
          <a:p>
            <a:r>
              <a:rPr lang="en-US" sz="800" i="1" baseline="30000" dirty="0"/>
              <a:t>2</a:t>
            </a:r>
            <a:r>
              <a:rPr lang="en-US" sz="800" i="1" dirty="0"/>
              <a:t>Experian Healthcare Survey June 2022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38ABE-43F9-44F3-8414-EBCA037E7287}"/>
              </a:ext>
            </a:extLst>
          </p:cNvPr>
          <p:cNvSpPr txBox="1"/>
          <p:nvPr/>
        </p:nvSpPr>
        <p:spPr>
          <a:xfrm>
            <a:off x="374863" y="1650654"/>
            <a:ext cx="98986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over Year Insurance Denials &amp; U.S. Healthcare Complexity Continue to Rise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146FD-0E64-42F3-B5E7-8E3D4A45C813}"/>
              </a:ext>
            </a:extLst>
          </p:cNvPr>
          <p:cNvSpPr txBox="1"/>
          <p:nvPr/>
        </p:nvSpPr>
        <p:spPr>
          <a:xfrm>
            <a:off x="374863" y="2133046"/>
            <a:ext cx="3267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National Average Insurance Denial Rate from 2016 to 2022</a:t>
            </a:r>
            <a:r>
              <a:rPr lang="en-US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100,000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number of payor policy changes between 2020-2022</a:t>
            </a:r>
            <a:r>
              <a:rPr lang="en-US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provider claims submitted are partially or completely denied</a:t>
            </a:r>
            <a:r>
              <a:rPr lang="en-US" baseline="30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5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Insurance Denials – Reduction Opportunity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27ED31-04FB-4845-864F-B87381013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92626"/>
              </p:ext>
            </p:extLst>
          </p:nvPr>
        </p:nvGraphicFramePr>
        <p:xfrm>
          <a:off x="4103470" y="1953011"/>
          <a:ext cx="7498080" cy="4138173"/>
        </p:xfrm>
        <a:graphic>
          <a:graphicData uri="http://schemas.openxmlformats.org/drawingml/2006/table">
            <a:tbl>
              <a:tblPr/>
              <a:tblGrid>
                <a:gridCol w="4663440">
                  <a:extLst>
                    <a:ext uri="{9D8B030D-6E8A-4147-A177-3AD203B41FA5}">
                      <a16:colId xmlns:a16="http://schemas.microsoft.com/office/drawing/2014/main" val="79868224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277060744"/>
                    </a:ext>
                  </a:extLst>
                </a:gridCol>
              </a:tblGrid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Annual Denial Write-Offs by Adjustment Category </a:t>
                      </a:r>
                      <a:endParaRPr lang="en-US" sz="1400" b="1" i="0" u="none" strike="noStrike" baseline="3000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2B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Gross Denial Write-Off Total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2B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97871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Patient Registration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$90,000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11372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Medical Necessity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$75,000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10852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Timely Filing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$50,000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51472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Credentialing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$65,000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62755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Gross Annual Denial Write-Offs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2B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$280,000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2B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099587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Estimated Blended Net Collection Rate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25.0% 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050163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Estimated Net Annual Denial Write-Offs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$70,000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58220"/>
                  </a:ext>
                </a:extLst>
              </a:tr>
              <a:tr h="3183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Annual Denial Write-Off Reduction Opportunity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2B1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2B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21282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 Reduction Net Annual Denial Write-Offs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$7,000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82932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 Reduction Net Annual Denial Write-Offs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$14,000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893995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 Reduction Net Annual Denial Write-Offs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$21,500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82185"/>
                  </a:ext>
                </a:extLst>
              </a:tr>
              <a:tr h="3183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 Reduction Net Annual Denial Write-Offs </a:t>
                      </a:r>
                    </a:p>
                  </a:txBody>
                  <a:tcPr marL="182880" marR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$28,000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54267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D3B30E5-C36F-491E-9C49-E47C8757C7DB}"/>
              </a:ext>
            </a:extLst>
          </p:cNvPr>
          <p:cNvSpPr txBox="1"/>
          <p:nvPr/>
        </p:nvSpPr>
        <p:spPr>
          <a:xfrm>
            <a:off x="590450" y="2524109"/>
            <a:ext cx="31298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first steps in reducing denials is understanding where &amp; how much revenue you are losing &amp; the financial opportunity for reduction.</a:t>
            </a:r>
          </a:p>
        </p:txBody>
      </p:sp>
    </p:spTree>
    <p:extLst>
      <p:ext uri="{BB962C8B-B14F-4D97-AF65-F5344CB8AC3E}">
        <p14:creationId xmlns:p14="http://schemas.microsoft.com/office/powerpoint/2010/main" val="12842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Insurance Denials – Proactive Prevention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5483E20-7557-4DFC-9627-0C2C3B15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8" y="1945123"/>
            <a:ext cx="11236959" cy="419840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Important for the entire organization to establish a vision for success that involves identifying what success looks like through a committee charter that incorporates key elements: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Clear committee structure roles and responsibilities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Consistent meeting structure, agenda and cadence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Denials prevention key leader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Success metrics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Focus on the end goal – NOT PLACING BLAME!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Multidisciplinary team needed to address multiple denial types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Revenue cycle, clinic management, IT, credentialing, providers, etc.</a:t>
            </a:r>
          </a:p>
          <a:p>
            <a:pPr marL="457200" lvl="1" indent="0">
              <a:lnSpc>
                <a:spcPct val="90000"/>
              </a:lnSpc>
              <a:buNone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36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Insurance Denials – Proactive Prevention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93FCC-4BCE-45F5-854B-AB0EA27DCA26}"/>
              </a:ext>
            </a:extLst>
          </p:cNvPr>
          <p:cNvSpPr txBox="1"/>
          <p:nvPr/>
        </p:nvSpPr>
        <p:spPr>
          <a:xfrm>
            <a:off x="457199" y="1574801"/>
            <a:ext cx="1106547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to identify diverse group of stakeholders as denials reduction improvement spans across the organization.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E3FE649D-B0D5-492D-B3ED-D52D4D733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708022"/>
              </p:ext>
            </p:extLst>
          </p:nvPr>
        </p:nvGraphicFramePr>
        <p:xfrm>
          <a:off x="335280" y="2502685"/>
          <a:ext cx="1152144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873">
                  <a:extLst>
                    <a:ext uri="{9D8B030D-6E8A-4147-A177-3AD203B41FA5}">
                      <a16:colId xmlns:a16="http://schemas.microsoft.com/office/drawing/2014/main" val="873775963"/>
                    </a:ext>
                  </a:extLst>
                </a:gridCol>
                <a:gridCol w="1941872">
                  <a:extLst>
                    <a:ext uri="{9D8B030D-6E8A-4147-A177-3AD203B41FA5}">
                      <a16:colId xmlns:a16="http://schemas.microsoft.com/office/drawing/2014/main" val="1416486089"/>
                    </a:ext>
                  </a:extLst>
                </a:gridCol>
                <a:gridCol w="1941873">
                  <a:extLst>
                    <a:ext uri="{9D8B030D-6E8A-4147-A177-3AD203B41FA5}">
                      <a16:colId xmlns:a16="http://schemas.microsoft.com/office/drawing/2014/main" val="1764791797"/>
                    </a:ext>
                  </a:extLst>
                </a:gridCol>
                <a:gridCol w="1941872">
                  <a:extLst>
                    <a:ext uri="{9D8B030D-6E8A-4147-A177-3AD203B41FA5}">
                      <a16:colId xmlns:a16="http://schemas.microsoft.com/office/drawing/2014/main" val="3394396268"/>
                    </a:ext>
                  </a:extLst>
                </a:gridCol>
              </a:tblGrid>
              <a:tr h="254795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Stakeholder Sample Structure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Key Responsibilities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Sponsors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CFO 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Executive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Lead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Specialized Role—skillset with a strong understanding of overall operational process flow &amp; ability to provide unbiased leadership. Initiative ownership may fit under the revenue integrity department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925823"/>
                  </a:ext>
                </a:extLst>
              </a:tr>
              <a:tr h="271784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chemeClr val="bg1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Access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Coding/HIM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Inpatient/UR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1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Owner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– Patient Access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– Coding/HIM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– Business Office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– Case Management/UR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 Operations Exec Leader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Support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Supervisor – Patient Access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Supervisor – Coding/HIM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Supervisor – Business Office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Supervisor – Case Management/UR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Lead – Clinic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Support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Director 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Analyst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1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33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Insurance Denials – Proactive Prevention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C160D-9313-415B-B46C-68F971FCCCC0}"/>
              </a:ext>
            </a:extLst>
          </p:cNvPr>
          <p:cNvSpPr txBox="1"/>
          <p:nvPr/>
        </p:nvSpPr>
        <p:spPr>
          <a:xfrm>
            <a:off x="441959" y="1574801"/>
            <a:ext cx="110822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for the entire organization to establish a vision that starts with identifying what success looks like through a charter 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319BBEF-4C1E-4CC2-8A91-130E00296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330761"/>
              </p:ext>
            </p:extLst>
          </p:nvPr>
        </p:nvGraphicFramePr>
        <p:xfrm>
          <a:off x="320040" y="2588137"/>
          <a:ext cx="1155192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43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Responsibilities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40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 Sponsors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Oversight to the denial prevention initiatives 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 initial &amp; ongoing strategic objectives &amp; goals 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escalation of high-risk items &amp; requests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81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Denial Prevention Leader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for overall initiative project management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Prepare, coordinate, &amp; lead monthly denials steering committee meetings 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team &amp; monitor project progress against timelines &amp; benefits 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u="none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initial &amp; ongoing data analysis efforts &amp; guide strategic direction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28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Support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Perform or oversee root cause denial sampling 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 committee meetings &amp; provide input on project initiatives 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 sub-committee meetings 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implementation of agreed-upon initiatives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IT/Reporting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&amp; champion improvement efforts involving IT or system updates or revisions </a:t>
                      </a:r>
                    </a:p>
                    <a:p>
                      <a:pPr marL="285750" indent="-285750">
                        <a:buClr>
                          <a:schemeClr val="tx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Generate ad-hoc reporting as needed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7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473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1652-1785-DD56-45AB-41F9A88A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308861"/>
            <a:ext cx="6924786" cy="1712636"/>
          </a:xfrm>
        </p:spPr>
        <p:txBody>
          <a:bodyPr/>
          <a:lstStyle/>
          <a:p>
            <a:r>
              <a:rPr lang="en-US" sz="4800" dirty="0"/>
              <a:t>Good Faith </a:t>
            </a:r>
            <a:br>
              <a:rPr lang="en-US" sz="4800" dirty="0"/>
            </a:br>
            <a:r>
              <a:rPr lang="en-US" sz="4800" dirty="0"/>
              <a:t>Estimates (GFE)</a:t>
            </a:r>
          </a:p>
        </p:txBody>
      </p:sp>
    </p:spTree>
    <p:extLst>
      <p:ext uri="{BB962C8B-B14F-4D97-AF65-F5344CB8AC3E}">
        <p14:creationId xmlns:p14="http://schemas.microsoft.com/office/powerpoint/2010/main" val="15865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5C896B-DAE8-466D-AD21-C64718EAC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NSA – High Level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5DF2D-A7BE-4720-A58F-5666B2F6E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1700" dirty="0"/>
          </a:p>
          <a:p>
            <a:pPr lvl="1">
              <a:lnSpc>
                <a:spcPct val="90000"/>
              </a:lnSpc>
            </a:pPr>
            <a:endParaRPr lang="en-US" sz="17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3CED25-767F-4B45-8AE8-8D3DE1A9680B}"/>
              </a:ext>
            </a:extLst>
          </p:cNvPr>
          <p:cNvSpPr/>
          <p:nvPr/>
        </p:nvSpPr>
        <p:spPr>
          <a:xfrm>
            <a:off x="762000" y="1733550"/>
            <a:ext cx="5334000" cy="43574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3746">
              <a:spcBef>
                <a:spcPts val="375"/>
              </a:spcBef>
              <a:spcAft>
                <a:spcPts val="450"/>
              </a:spcAft>
              <a:buClr>
                <a:schemeClr val="tx1">
                  <a:lumMod val="50000"/>
                  <a:lumOff val="50000"/>
                </a:schemeClr>
              </a:buClr>
            </a:pPr>
            <a:endPara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196400-BA12-424A-A749-E0AC0F1CCB36}"/>
              </a:ext>
            </a:extLst>
          </p:cNvPr>
          <p:cNvSpPr/>
          <p:nvPr/>
        </p:nvSpPr>
        <p:spPr>
          <a:xfrm>
            <a:off x="6399275" y="1733550"/>
            <a:ext cx="5334000" cy="43574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4B9B46-D037-4651-B787-7040C3D793A3}"/>
              </a:ext>
            </a:extLst>
          </p:cNvPr>
          <p:cNvSpPr/>
          <p:nvPr/>
        </p:nvSpPr>
        <p:spPr>
          <a:xfrm>
            <a:off x="458725" y="1342609"/>
            <a:ext cx="987552" cy="987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E01E32-AF8A-443E-A0FF-F76096D28D59}"/>
              </a:ext>
            </a:extLst>
          </p:cNvPr>
          <p:cNvSpPr/>
          <p:nvPr/>
        </p:nvSpPr>
        <p:spPr>
          <a:xfrm>
            <a:off x="6191205" y="1347713"/>
            <a:ext cx="987552" cy="987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A063E-41D2-4451-9347-A8EA8896D5F1}"/>
              </a:ext>
            </a:extLst>
          </p:cNvPr>
          <p:cNvSpPr/>
          <p:nvPr/>
        </p:nvSpPr>
        <p:spPr>
          <a:xfrm>
            <a:off x="1541482" y="1271808"/>
            <a:ext cx="4221188" cy="911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E32FF9-B495-4FBF-BFC2-7A4199F19CFB}"/>
              </a:ext>
            </a:extLst>
          </p:cNvPr>
          <p:cNvSpPr/>
          <p:nvPr/>
        </p:nvSpPr>
        <p:spPr>
          <a:xfrm>
            <a:off x="7237803" y="1271808"/>
            <a:ext cx="4221188" cy="911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Surprises Act Interim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Rule Part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4EAADC-DC85-46BF-9CD1-A061BD8F6B70}"/>
              </a:ext>
            </a:extLst>
          </p:cNvPr>
          <p:cNvSpPr txBox="1"/>
          <p:nvPr/>
        </p:nvSpPr>
        <p:spPr>
          <a:xfrm>
            <a:off x="1568760" y="1384204"/>
            <a:ext cx="382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Surprises Act Interim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 Rule Part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851564-585E-438E-9BB7-E60483DEAFC5}"/>
              </a:ext>
            </a:extLst>
          </p:cNvPr>
          <p:cNvSpPr txBox="1"/>
          <p:nvPr/>
        </p:nvSpPr>
        <p:spPr>
          <a:xfrm>
            <a:off x="1710200" y="2272231"/>
            <a:ext cx="5029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53365">
              <a:spcBef>
                <a:spcPts val="375"/>
              </a:spcBef>
              <a:spcAft>
                <a:spcPts val="45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800" dirty="0">
                <a:latin typeface="Arial"/>
                <a:cs typeface="Arial"/>
              </a:rPr>
              <a:t>Part 1 Released July 2021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3C0678-3389-463A-B35C-3AC35D486570}"/>
              </a:ext>
            </a:extLst>
          </p:cNvPr>
          <p:cNvSpPr txBox="1"/>
          <p:nvPr/>
        </p:nvSpPr>
        <p:spPr>
          <a:xfrm>
            <a:off x="7234609" y="2263699"/>
            <a:ext cx="44009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dirty="0">
                <a:latin typeface="Arial"/>
                <a:cs typeface="Arial"/>
              </a:rPr>
              <a:t>Part 2 Released September 2021</a:t>
            </a:r>
            <a:r>
              <a:rPr lang="en-US" b="1" dirty="0">
                <a:latin typeface="Arial"/>
                <a:cs typeface="Arial"/>
              </a:rPr>
              <a:t> 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7B700D-D3E3-465D-9923-E8BC20AAE812}"/>
              </a:ext>
            </a:extLst>
          </p:cNvPr>
          <p:cNvSpPr txBox="1"/>
          <p:nvPr/>
        </p:nvSpPr>
        <p:spPr>
          <a:xfrm>
            <a:off x="564356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593A48-86B1-4B62-8762-937D11B0E7F2}"/>
              </a:ext>
            </a:extLst>
          </p:cNvPr>
          <p:cNvSpPr txBox="1"/>
          <p:nvPr/>
        </p:nvSpPr>
        <p:spPr>
          <a:xfrm>
            <a:off x="1085851" y="2657551"/>
            <a:ext cx="4857748" cy="29982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39115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May not balance bill patients for emergency stabilization services</a:t>
            </a:r>
            <a:endParaRPr lang="en-US" dirty="0">
              <a:latin typeface="Arial"/>
              <a:cs typeface="Arial"/>
            </a:endParaRPr>
          </a:p>
          <a:p>
            <a:pPr marL="539115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ED Post stabilization waiver</a:t>
            </a:r>
          </a:p>
          <a:p>
            <a:pPr marL="539115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Protects patients from balance bills from out-of-network providers for services performed at 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in-network facilities (unless waiver is obtained)</a:t>
            </a:r>
          </a:p>
          <a:p>
            <a:pPr marL="539115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Establishes in-network cost-share for services outlined above for Providers &amp; treatment by payers the Qualified Payment Amount (QPA)</a:t>
            </a:r>
          </a:p>
          <a:p>
            <a:pPr marL="539115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Public notice of compliance with state &amp; federal balance billing regulations</a:t>
            </a:r>
          </a:p>
          <a:p>
            <a:pPr marL="539115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/>
                <a:cs typeface="Arial"/>
              </a:rPr>
              <a:t>Selection of PCP &amp; continuation of coverage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579424-69B6-451B-8A0E-1DA38E3705FC}"/>
              </a:ext>
            </a:extLst>
          </p:cNvPr>
          <p:cNvSpPr txBox="1"/>
          <p:nvPr/>
        </p:nvSpPr>
        <p:spPr>
          <a:xfrm>
            <a:off x="6861237" y="2713089"/>
            <a:ext cx="4351244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496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Establishes the Provider-Payer dispute resolution Process &amp; Timelines</a:t>
            </a:r>
          </a:p>
          <a:p>
            <a:pPr marL="882396" lvl="1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Open negotiation period</a:t>
            </a:r>
          </a:p>
          <a:p>
            <a:pPr marL="882396" lvl="1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Selection of the IDR</a:t>
            </a:r>
          </a:p>
          <a:p>
            <a:pPr marL="882396" lvl="1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Ruling &amp; payments</a:t>
            </a:r>
          </a:p>
          <a:p>
            <a:pPr marL="539496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Establishes the requirements &amp; timelines for good faith estimates for self-pay or uninsured patients</a:t>
            </a:r>
          </a:p>
          <a:p>
            <a:pPr marL="882396" lvl="1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Establishes the future (1/2023 but delayed) requirements for convening providers</a:t>
            </a:r>
          </a:p>
          <a:p>
            <a:pPr marL="539496" indent="-285750">
              <a:spcAft>
                <a:spcPts val="45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Establishes the Patient-Provider dispute resolution process &amp; timelines</a:t>
            </a:r>
          </a:p>
          <a:p>
            <a:endParaRPr lang="en-US" dirty="0"/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5B12D38A-3346-4E53-B4E5-2B3CD4AF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2491" y="1378943"/>
            <a:ext cx="914400" cy="914400"/>
          </a:xfrm>
          <a:prstGeom prst="rect">
            <a:avLst/>
          </a:prstGeom>
        </p:spPr>
      </p:pic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39375406-9641-4225-9E0B-46B444F37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375" y="1379185"/>
            <a:ext cx="914400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378719-360B-4CF5-B443-433046BA4E09}"/>
              </a:ext>
            </a:extLst>
          </p:cNvPr>
          <p:cNvSpPr/>
          <p:nvPr/>
        </p:nvSpPr>
        <p:spPr>
          <a:xfrm>
            <a:off x="7146891" y="4025735"/>
            <a:ext cx="4232374" cy="7481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0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9BDA-EEA5-4FBD-A5D0-CF52DF634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Good Faith Estimates (GFE)</a:t>
            </a:r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CA1B5929-F9D2-4E3F-BE9E-87151305F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520" y="1867834"/>
            <a:ext cx="3680714" cy="4198938"/>
          </a:xfrm>
          <a:prstGeom prst="rect">
            <a:avLst/>
          </a:prstGeom>
          <a:ln>
            <a:solidFill>
              <a:srgbClr val="302E2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DB691-C4CA-4158-ACBF-C98E8B2DBE32}"/>
              </a:ext>
            </a:extLst>
          </p:cNvPr>
          <p:cNvSpPr txBox="1"/>
          <p:nvPr/>
        </p:nvSpPr>
        <p:spPr>
          <a:xfrm>
            <a:off x="4702525" y="1867834"/>
            <a:ext cx="7086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42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Providers are responsible to provide </a:t>
            </a:r>
            <a:r>
              <a:rPr lang="en-US" u="sng" dirty="0">
                <a:solidFill>
                  <a:srgbClr val="D42B1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Self-pay &amp; Uninsured </a:t>
            </a: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patients a Good Faith Estimate for all scheduled services</a:t>
            </a:r>
          </a:p>
          <a:p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rgbClr val="D42B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(delayed)</a:t>
            </a:r>
            <a:r>
              <a:rPr lang="en-US" sz="4000" b="1" dirty="0">
                <a:solidFill>
                  <a:srgbClr val="D42B1E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u="sng" dirty="0">
                <a:solidFill>
                  <a:srgbClr val="D42B1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Beginning in 2023 the Convening Provider</a:t>
            </a:r>
            <a:r>
              <a:rPr lang="en-US" dirty="0">
                <a:solidFill>
                  <a:srgbClr val="D42B1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responsible for providing all-inclusive GFE</a:t>
            </a:r>
          </a:p>
          <a:p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convening provider will be required to contact the co-provider for estimates associated with primary service</a:t>
            </a:r>
          </a:p>
          <a:p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co-provider will have one (1) day to provide estimate to convening provider</a:t>
            </a:r>
          </a:p>
          <a:p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58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1EAD-2B22-42D0-A644-F017E458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Good Faith Estimates – The Facts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0368942-F8A3-4C8B-B5E6-DCF6E806B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922915"/>
              </p:ext>
            </p:extLst>
          </p:nvPr>
        </p:nvGraphicFramePr>
        <p:xfrm>
          <a:off x="-84022" y="1776343"/>
          <a:ext cx="11236325" cy="41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B183DDA-A3B8-4157-910E-14435C8320F4}"/>
              </a:ext>
            </a:extLst>
          </p:cNvPr>
          <p:cNvSpPr txBox="1"/>
          <p:nvPr/>
        </p:nvSpPr>
        <p:spPr>
          <a:xfrm>
            <a:off x="944597" y="4976922"/>
            <a:ext cx="8007658" cy="1261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Retained as part of the medical record </a:t>
            </a:r>
            <a:r>
              <a:rPr lang="en-US" sz="2400" dirty="0">
                <a:solidFill>
                  <a:schemeClr val="bg1"/>
                </a:solidFill>
                <a:latin typeface="Franklin Gothic Medium Cond" panose="020B06060304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Forms considered part of Medical Records (6-year retention)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Poppins" pitchFamily="2" charset="77"/>
            </a:endParaRPr>
          </a:p>
          <a:p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849E400-9F44-4AC5-B85E-8020FB54BE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04" y="3122124"/>
            <a:ext cx="509017" cy="50901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4E87E07-F810-4D96-BE11-FEF5CE5E4F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80" y="2175871"/>
            <a:ext cx="509017" cy="50901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2BCBD0-76A6-4329-97E9-827B08B8CD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03" y="4081634"/>
            <a:ext cx="509017" cy="509017"/>
          </a:xfrm>
          <a:prstGeom prst="rect">
            <a:avLst/>
          </a:prstGeom>
        </p:spPr>
      </p:pic>
      <p:pic>
        <p:nvPicPr>
          <p:cNvPr id="11" name="Picture 10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A037432D-2C55-4E43-B39B-721441ABDC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79" y="5098846"/>
            <a:ext cx="509017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5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0ECD-9CCA-ECAE-F864-49FC25D2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 the Presenter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F8DE96-CD3F-F144-1BCF-515D1FE1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F99665-6B09-41D9-AB9F-162E9DF29FBB}"/>
              </a:ext>
            </a:extLst>
          </p:cNvPr>
          <p:cNvGrpSpPr/>
          <p:nvPr/>
        </p:nvGrpSpPr>
        <p:grpSpPr>
          <a:xfrm>
            <a:off x="1778001" y="2215356"/>
            <a:ext cx="9936479" cy="801468"/>
            <a:chOff x="1778001" y="1253331"/>
            <a:chExt cx="9936479" cy="801468"/>
          </a:xfrm>
        </p:grpSpPr>
        <p:sp>
          <p:nvSpPr>
            <p:cNvPr id="19" name="Content Placeholder 3">
              <a:extLst>
                <a:ext uri="{FF2B5EF4-FFF2-40B4-BE49-F238E27FC236}">
                  <a16:creationId xmlns:a16="http://schemas.microsoft.com/office/drawing/2014/main" id="{95CAF8A6-FF5E-4798-A1B7-E26EE616C97F}"/>
                </a:ext>
              </a:extLst>
            </p:cNvPr>
            <p:cNvSpPr txBox="1">
              <a:spLocks/>
            </p:cNvSpPr>
            <p:nvPr/>
          </p:nvSpPr>
          <p:spPr>
            <a:xfrm>
              <a:off x="7701281" y="1253331"/>
              <a:ext cx="3830319" cy="48402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+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System Font Regular"/>
                <a:buChar char="&gt;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-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816.489.4292</a:t>
              </a:r>
              <a:endParaRPr lang="en-US" sz="1400" dirty="0"/>
            </a:p>
            <a:p>
              <a:pPr>
                <a:spcBef>
                  <a:spcPts val="40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C00000"/>
                  </a:solidFill>
                </a:rPr>
                <a:t>steve.smith@forvis.com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702B82-4A27-43E4-8FA5-4E2D56852C08}"/>
                </a:ext>
              </a:extLst>
            </p:cNvPr>
            <p:cNvCxnSpPr>
              <a:cxnSpLocks/>
            </p:cNvCxnSpPr>
            <p:nvPr/>
          </p:nvCxnSpPr>
          <p:spPr>
            <a:xfrm>
              <a:off x="1778001" y="1888209"/>
              <a:ext cx="9936479" cy="0"/>
            </a:xfrm>
            <a:prstGeom prst="line">
              <a:avLst/>
            </a:prstGeom>
            <a:ln w="19050">
              <a:solidFill>
                <a:srgbClr val="D42B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FA2B4AF-7199-4CD6-832A-7F10863F8E05}"/>
                </a:ext>
              </a:extLst>
            </p:cNvPr>
            <p:cNvCxnSpPr>
              <a:cxnSpLocks/>
            </p:cNvCxnSpPr>
            <p:nvPr/>
          </p:nvCxnSpPr>
          <p:spPr>
            <a:xfrm>
              <a:off x="7411724" y="1253331"/>
              <a:ext cx="0" cy="4840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ontent Placeholder 3">
              <a:extLst>
                <a:ext uri="{FF2B5EF4-FFF2-40B4-BE49-F238E27FC236}">
                  <a16:creationId xmlns:a16="http://schemas.microsoft.com/office/drawing/2014/main" id="{BE8D4530-4065-46D3-A171-79F413E10626}"/>
                </a:ext>
              </a:extLst>
            </p:cNvPr>
            <p:cNvSpPr txBox="1">
              <a:spLocks/>
            </p:cNvSpPr>
            <p:nvPr/>
          </p:nvSpPr>
          <p:spPr>
            <a:xfrm>
              <a:off x="1778001" y="1570770"/>
              <a:ext cx="6132111" cy="484029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+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SzPct val="100000"/>
                <a:buFont typeface="System Font Regular"/>
                <a:buChar char="&gt;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System Font Regular"/>
                <a:buChar char="-"/>
                <a:defRPr sz="2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600"/>
                </a:spcAft>
              </a:pPr>
              <a:r>
                <a:rPr lang="en-US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Director  </a:t>
              </a:r>
              <a:r>
                <a:rPr lang="en-US" sz="1200" dirty="0">
                  <a:solidFill>
                    <a:srgbClr val="D52B1E"/>
                  </a:solidFill>
                  <a:effectLst/>
                  <a:ea typeface="Calibri" panose="020F0502020204030204" pitchFamily="34" charset="0"/>
                </a:rPr>
                <a:t>/</a:t>
              </a:r>
              <a:r>
                <a:rPr lang="en-US" sz="1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rPr>
                <a:t>  Healthcare Performance Improvement</a:t>
              </a:r>
              <a:endParaRPr lang="en-US" sz="1500" b="1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D64E575-2D27-498A-83C6-6E773D715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" b="3806"/>
          <a:stretch/>
        </p:blipFill>
        <p:spPr>
          <a:xfrm>
            <a:off x="458493" y="2123160"/>
            <a:ext cx="1152450" cy="11524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CD0E7C-63EC-4DEE-B669-18C3DDF314A1}"/>
              </a:ext>
            </a:extLst>
          </p:cNvPr>
          <p:cNvSpPr txBox="1"/>
          <p:nvPr/>
        </p:nvSpPr>
        <p:spPr>
          <a:xfrm>
            <a:off x="1688535" y="2200233"/>
            <a:ext cx="474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Steve Smith, FACHE, FACMPE, CHFP, CRHCP</a:t>
            </a:r>
          </a:p>
        </p:txBody>
      </p:sp>
    </p:spTree>
    <p:extLst>
      <p:ext uri="{BB962C8B-B14F-4D97-AF65-F5344CB8AC3E}">
        <p14:creationId xmlns:p14="http://schemas.microsoft.com/office/powerpoint/2010/main" val="2174006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A20F-35A8-4B04-93CB-CD55C1FA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Timelines &amp; Recommendations Related to GFEs</a:t>
            </a: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95F6C0-6C85-41DE-B100-27BB538AE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90420"/>
              </p:ext>
            </p:extLst>
          </p:nvPr>
        </p:nvGraphicFramePr>
        <p:xfrm>
          <a:off x="477838" y="1838325"/>
          <a:ext cx="11236325" cy="41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F7E62D-3A8C-48B9-80D4-053AABCDB1B5}"/>
              </a:ext>
            </a:extLst>
          </p:cNvPr>
          <p:cNvSpPr txBox="1"/>
          <p:nvPr/>
        </p:nvSpPr>
        <p:spPr>
          <a:xfrm>
            <a:off x="4333179" y="2345668"/>
            <a:ext cx="1119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GFE must be provided in </a:t>
            </a:r>
          </a:p>
          <a:p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3 days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i="1" u="sng" dirty="0"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2319C-D58F-4DFD-BD58-2556E11A4287}"/>
              </a:ext>
            </a:extLst>
          </p:cNvPr>
          <p:cNvSpPr txBox="1"/>
          <p:nvPr/>
        </p:nvSpPr>
        <p:spPr>
          <a:xfrm>
            <a:off x="573741" y="3791880"/>
            <a:ext cx="116764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200" i="1" dirty="0">
                <a:latin typeface="Arial"/>
                <a:cs typeface="Arial"/>
              </a:rPr>
              <a:t>GFE must be provided in 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b="1" i="1" dirty="0">
                <a:latin typeface="Arial"/>
                <a:cs typeface="Arial"/>
              </a:rPr>
              <a:t>1 day </a:t>
            </a:r>
            <a:r>
              <a:rPr lang="en-US" sz="1200" i="1" dirty="0">
                <a:latin typeface="Arial"/>
                <a:cs typeface="Arial"/>
              </a:rPr>
              <a:t>of </a:t>
            </a:r>
            <a:r>
              <a:rPr lang="en-US" sz="1200" i="1" u="sng" dirty="0">
                <a:latin typeface="Arial"/>
                <a:cs typeface="Arial"/>
              </a:rPr>
              <a:t>scheduled</a:t>
            </a:r>
            <a:r>
              <a:rPr lang="en-US" sz="1200" i="1" dirty="0">
                <a:latin typeface="Arial"/>
                <a:cs typeface="Arial"/>
              </a:rPr>
              <a:t> dat</a:t>
            </a:r>
            <a:r>
              <a:rPr lang="en-US" sz="1100" i="1" dirty="0">
                <a:latin typeface="Arial"/>
                <a:cs typeface="Arial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043F1-545A-44B8-A4E8-ED7F155D602D}"/>
              </a:ext>
            </a:extLst>
          </p:cNvPr>
          <p:cNvSpPr txBox="1"/>
          <p:nvPr/>
        </p:nvSpPr>
        <p:spPr>
          <a:xfrm>
            <a:off x="4734806" y="5388191"/>
            <a:ext cx="111536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i="1" u="sng" dirty="0">
                <a:latin typeface="Arial"/>
                <a:cs typeface="Arial"/>
              </a:rPr>
              <a:t>GFE is not required</a:t>
            </a:r>
            <a:endParaRPr lang="en-US" sz="11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05C947-6C62-42A6-BDAF-F0A07D2C9840}"/>
              </a:ext>
            </a:extLst>
          </p:cNvPr>
          <p:cNvSpPr/>
          <p:nvPr/>
        </p:nvSpPr>
        <p:spPr>
          <a:xfrm>
            <a:off x="7118921" y="1886822"/>
            <a:ext cx="3746872" cy="415044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TO REDUCE BURDEN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Integrate patient estimates into the financial clearance workflows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Educate registration staff to double check for estimates on scheduled services for self-pay patients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80/20 Rule – Perform analysis to identify commonly scheduled procedures for self-pay patients</a:t>
            </a:r>
          </a:p>
        </p:txBody>
      </p:sp>
    </p:spTree>
    <p:extLst>
      <p:ext uri="{BB962C8B-B14F-4D97-AF65-F5344CB8AC3E}">
        <p14:creationId xmlns:p14="http://schemas.microsoft.com/office/powerpoint/2010/main" val="147912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1CA2-037F-4A30-821B-3390CCDD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Patient-Provider Dispute Resolution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9E25B-C52D-4800-A158-5458DC2D8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Patients have the right to dispute charge that is substantially in excess of the estimate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Defining “substantially in excess”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&gt;$400 from estimate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Services included in GFE include services A, B, &amp; C. Services A &amp; B are provided by convening provider &amp; service C provided by co-provider. In this example services A &amp; B would need to exceed GFE by $400 &amp; service C would need to exceed GFE by $400 to be eligible for Selected Dispute Resolution Entities (SDR)</a:t>
            </a:r>
          </a:p>
          <a:p>
            <a:pPr marL="1028700" lvl="2" indent="-3429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	</a:t>
            </a:r>
            <a:r>
              <a:rPr lang="en-US" sz="2200" dirty="0">
                <a:ea typeface="Roboto" panose="02000000000000000000" pitchFamily="2" charset="0"/>
              </a:rPr>
              <a:t>OVERESTIMATING</a:t>
            </a:r>
            <a:endParaRPr lang="en-US" dirty="0">
              <a:ea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53A12E42-BEA5-47B3-AF24-E5E131788CD0}"/>
              </a:ext>
            </a:extLst>
          </p:cNvPr>
          <p:cNvSpPr/>
          <p:nvPr/>
        </p:nvSpPr>
        <p:spPr>
          <a:xfrm>
            <a:off x="4672141" y="5360174"/>
            <a:ext cx="559352" cy="531724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6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F65A-9B5C-4B98-93A9-D04E6195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Challenges Related to GFE Requirements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C377C-0B10-421B-8E53-08234340E1B9}"/>
              </a:ext>
            </a:extLst>
          </p:cNvPr>
          <p:cNvSpPr/>
          <p:nvPr/>
        </p:nvSpPr>
        <p:spPr>
          <a:xfrm>
            <a:off x="372140" y="1469777"/>
            <a:ext cx="5029200" cy="320857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  <a:buClr>
                <a:schemeClr val="accent1"/>
              </a:buClr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GFE REQUIREMENTS</a:t>
            </a:r>
          </a:p>
          <a:p>
            <a:pPr algn="ctr">
              <a:spcAft>
                <a:spcPts val="300"/>
              </a:spcAft>
              <a:buClr>
                <a:schemeClr val="accent1"/>
              </a:buClr>
            </a:pPr>
            <a:endParaRPr lang="en-US" sz="7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Patient Demographics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Organizational demographics (NPI, TIN)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Itemized services grouped by</a:t>
            </a: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Convening provider</a:t>
            </a:r>
          </a:p>
          <a:p>
            <a:pPr marL="742950" lvl="1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Co-provider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Diagnosis, CPT codes, charges (including any discounts)</a:t>
            </a:r>
          </a:p>
          <a:p>
            <a:pPr marL="285750" indent="-28575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Required disclaimers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F877E9-6ABB-4C0C-A201-BB1AD25B0A53}"/>
              </a:ext>
            </a:extLst>
          </p:cNvPr>
          <p:cNvSpPr/>
          <p:nvPr/>
        </p:nvSpPr>
        <p:spPr>
          <a:xfrm>
            <a:off x="5762847" y="1446588"/>
            <a:ext cx="5784111" cy="3208571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OPERATIONAL CHALLENGES RELATED TO GFES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sz="3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&amp; identification of a payer source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Non-scheduled services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variances (OR time, coding)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order or an order with several codes provided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estimate in the medical record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automate or track a GFE against the actual bill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Consolidated statements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0F910A-DB14-452D-BF03-32BA2AA7E993}"/>
              </a:ext>
            </a:extLst>
          </p:cNvPr>
          <p:cNvSpPr txBox="1"/>
          <p:nvPr/>
        </p:nvSpPr>
        <p:spPr>
          <a:xfrm>
            <a:off x="1781298" y="4732835"/>
            <a:ext cx="8526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Helpful Links:</a:t>
            </a:r>
          </a:p>
          <a:p>
            <a:r>
              <a:rPr lang="en-US" dirty="0"/>
              <a:t>GFE Template - </a:t>
            </a:r>
            <a:r>
              <a:rPr lang="en-US" dirty="0">
                <a:hlinkClick r:id="rId2"/>
              </a:rPr>
              <a:t>https://www.narhc.org/Document.asp?DocID=11519</a:t>
            </a:r>
            <a:endParaRPr lang="en-US" dirty="0"/>
          </a:p>
          <a:p>
            <a:r>
              <a:rPr lang="en-US" dirty="0"/>
              <a:t>GFE Disclaimers - </a:t>
            </a:r>
            <a:r>
              <a:rPr lang="en-US" dirty="0">
                <a:hlinkClick r:id="rId3"/>
              </a:rPr>
              <a:t>https://www.narhc.org/Document.asp?DocID=11518</a:t>
            </a:r>
            <a:endParaRPr lang="en-US" dirty="0"/>
          </a:p>
          <a:p>
            <a:r>
              <a:rPr lang="en-US" dirty="0"/>
              <a:t>GFE FAQ Document - </a:t>
            </a:r>
            <a:r>
              <a:rPr lang="en-US" dirty="0">
                <a:hlinkClick r:id="rId4"/>
              </a:rPr>
              <a:t>https://www.cms.gov/files/document/faqs-good-faith-estimate-uninsured-self-pay-part-4.pdf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8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86E8-E5BA-4EBB-B4FF-52F4A987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Patient-Provider Dispute Resolution Timeline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C84642-4967-4DFA-B948-925EE656B9CC}"/>
              </a:ext>
            </a:extLst>
          </p:cNvPr>
          <p:cNvSpPr/>
          <p:nvPr/>
        </p:nvSpPr>
        <p:spPr>
          <a:xfrm>
            <a:off x="743853" y="2832652"/>
            <a:ext cx="1527048" cy="15306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3EB4D0-7069-42FF-8FB9-E6F520F07FF0}"/>
              </a:ext>
            </a:extLst>
          </p:cNvPr>
          <p:cNvSpPr/>
          <p:nvPr/>
        </p:nvSpPr>
        <p:spPr>
          <a:xfrm>
            <a:off x="3033683" y="2832652"/>
            <a:ext cx="1527048" cy="15306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EDF39D-63DA-498F-94D1-D72D90EAAFE3}"/>
              </a:ext>
            </a:extLst>
          </p:cNvPr>
          <p:cNvSpPr/>
          <p:nvPr/>
        </p:nvSpPr>
        <p:spPr>
          <a:xfrm>
            <a:off x="5312871" y="2832652"/>
            <a:ext cx="1527048" cy="1530626"/>
          </a:xfrm>
          <a:prstGeom prst="ellipse">
            <a:avLst/>
          </a:prstGeom>
          <a:solidFill>
            <a:srgbClr val="DFE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629BF0-0C09-446E-8607-88A926D755BC}"/>
              </a:ext>
            </a:extLst>
          </p:cNvPr>
          <p:cNvSpPr/>
          <p:nvPr/>
        </p:nvSpPr>
        <p:spPr>
          <a:xfrm>
            <a:off x="9905918" y="2832652"/>
            <a:ext cx="1527048" cy="15306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4FADC7-7D0B-4E89-9A1C-BFA2E3255D64}"/>
              </a:ext>
            </a:extLst>
          </p:cNvPr>
          <p:cNvSpPr/>
          <p:nvPr/>
        </p:nvSpPr>
        <p:spPr>
          <a:xfrm>
            <a:off x="7539593" y="2832652"/>
            <a:ext cx="1527048" cy="15306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C25D1E-BA42-4F89-AC8A-918FF22C510A}"/>
              </a:ext>
            </a:extLst>
          </p:cNvPr>
          <p:cNvCxnSpPr>
            <a:cxnSpLocks/>
          </p:cNvCxnSpPr>
          <p:nvPr/>
        </p:nvCxnSpPr>
        <p:spPr>
          <a:xfrm>
            <a:off x="1508272" y="4396936"/>
            <a:ext cx="0" cy="490255"/>
          </a:xfrm>
          <a:prstGeom prst="line">
            <a:avLst/>
          </a:prstGeom>
          <a:ln>
            <a:solidFill>
              <a:srgbClr val="D42B1E"/>
            </a:solidFill>
            <a:headEnd type="oval" w="sm" len="sm"/>
            <a:tailEnd type="oval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DBA1C8-FB00-40A4-84E3-8C5DF21EDCF7}"/>
              </a:ext>
            </a:extLst>
          </p:cNvPr>
          <p:cNvSpPr txBox="1"/>
          <p:nvPr/>
        </p:nvSpPr>
        <p:spPr>
          <a:xfrm>
            <a:off x="875331" y="3247600"/>
            <a:ext cx="126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0–120 Days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35E9FF-DDFA-4C5A-A6E6-24ECE5C2B602}"/>
              </a:ext>
            </a:extLst>
          </p:cNvPr>
          <p:cNvSpPr txBox="1"/>
          <p:nvPr/>
        </p:nvSpPr>
        <p:spPr>
          <a:xfrm>
            <a:off x="2954310" y="3170122"/>
            <a:ext cx="1685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Requirements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889E55-A3FD-4D53-81EC-80BBEFB9AC95}"/>
              </a:ext>
            </a:extLst>
          </p:cNvPr>
          <p:cNvSpPr txBox="1"/>
          <p:nvPr/>
        </p:nvSpPr>
        <p:spPr>
          <a:xfrm>
            <a:off x="5312869" y="3293234"/>
            <a:ext cx="152704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Additional Info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64094C-EAD6-4ACC-ABB5-0A6F6E6C8E20}"/>
              </a:ext>
            </a:extLst>
          </p:cNvPr>
          <p:cNvSpPr txBox="1"/>
          <p:nvPr/>
        </p:nvSpPr>
        <p:spPr>
          <a:xfrm>
            <a:off x="7591287" y="3125201"/>
            <a:ext cx="14236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Convening Entity 10 Days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0B7BB5-DECC-4293-AE1D-2C1DDB5A27BB}"/>
              </a:ext>
            </a:extLst>
          </p:cNvPr>
          <p:cNvSpPr txBox="1"/>
          <p:nvPr/>
        </p:nvSpPr>
        <p:spPr>
          <a:xfrm>
            <a:off x="9843277" y="3257625"/>
            <a:ext cx="164901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Determination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47D3E0-10F5-4FCA-9396-339B45B00475}"/>
              </a:ext>
            </a:extLst>
          </p:cNvPr>
          <p:cNvSpPr txBox="1"/>
          <p:nvPr/>
        </p:nvSpPr>
        <p:spPr>
          <a:xfrm>
            <a:off x="-8356" y="4889854"/>
            <a:ext cx="346939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Patient Initiates Dispute Resolution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5DD59AE-BBCE-4A0E-86A2-80C498255C96}"/>
              </a:ext>
            </a:extLst>
          </p:cNvPr>
          <p:cNvSpPr txBox="1">
            <a:spLocks/>
          </p:cNvSpPr>
          <p:nvPr/>
        </p:nvSpPr>
        <p:spPr>
          <a:xfrm>
            <a:off x="212542" y="5258740"/>
            <a:ext cx="2837926" cy="701474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dirty="0">
                <a:solidFill>
                  <a:srgbClr val="D42B1E"/>
                </a:solidFill>
                <a:latin typeface="Arial"/>
                <a:ea typeface="Roboto"/>
                <a:cs typeface="Arial"/>
              </a:rPr>
              <a:t>Patients may submit for dispute resolution process for up to </a:t>
            </a:r>
            <a:r>
              <a:rPr lang="en-US" sz="1400" b="1" dirty="0">
                <a:solidFill>
                  <a:srgbClr val="D42B1E"/>
                </a:solidFill>
                <a:latin typeface="Arial"/>
                <a:ea typeface="Roboto"/>
                <a:cs typeface="Arial"/>
              </a:rPr>
              <a:t>120 days </a:t>
            </a:r>
            <a:r>
              <a:rPr lang="en-US" sz="1400" dirty="0">
                <a:solidFill>
                  <a:srgbClr val="D42B1E"/>
                </a:solidFill>
                <a:latin typeface="Arial"/>
                <a:ea typeface="Roboto"/>
                <a:cs typeface="Arial"/>
              </a:rPr>
              <a:t>from receipt of original bill $25 to file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5BC269-7285-465C-89BD-76758105AC09}"/>
              </a:ext>
            </a:extLst>
          </p:cNvPr>
          <p:cNvCxnSpPr>
            <a:cxnSpLocks/>
          </p:cNvCxnSpPr>
          <p:nvPr/>
        </p:nvCxnSpPr>
        <p:spPr>
          <a:xfrm>
            <a:off x="3767011" y="2331545"/>
            <a:ext cx="0" cy="461953"/>
          </a:xfrm>
          <a:prstGeom prst="line">
            <a:avLst/>
          </a:prstGeom>
          <a:ln>
            <a:solidFill>
              <a:schemeClr val="tx1"/>
            </a:solidFill>
            <a:headEnd type="oval" w="sm" len="sm"/>
            <a:tailEnd type="oval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Subtitle 2">
            <a:extLst>
              <a:ext uri="{FF2B5EF4-FFF2-40B4-BE49-F238E27FC236}">
                <a16:creationId xmlns:a16="http://schemas.microsoft.com/office/drawing/2014/main" id="{4E53085D-9597-4FBC-8808-23F97F144C04}"/>
              </a:ext>
            </a:extLst>
          </p:cNvPr>
          <p:cNvSpPr txBox="1">
            <a:spLocks/>
          </p:cNvSpPr>
          <p:nvPr/>
        </p:nvSpPr>
        <p:spPr>
          <a:xfrm>
            <a:off x="2494714" y="1233784"/>
            <a:ext cx="3328327" cy="1034899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313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DOS &amp; description </a:t>
            </a:r>
          </a:p>
          <a:p>
            <a:pPr marL="171450" indent="-171450" algn="l">
              <a:lnSpc>
                <a:spcPts val="1313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Copy of bill</a:t>
            </a:r>
          </a:p>
          <a:p>
            <a:pPr marL="171450" indent="-171450" algn="l">
              <a:lnSpc>
                <a:spcPts val="1313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Copy of GFE</a:t>
            </a:r>
          </a:p>
          <a:p>
            <a:pPr marL="171450" indent="-171450" algn="l">
              <a:lnSpc>
                <a:spcPts val="1313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Contact information, address, phone</a:t>
            </a:r>
          </a:p>
          <a:p>
            <a:pPr marL="171450" indent="-171450" algn="l">
              <a:lnSpc>
                <a:spcPts val="1313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State</a:t>
            </a:r>
          </a:p>
          <a:p>
            <a:pPr marL="171450" indent="-171450" algn="l">
              <a:lnSpc>
                <a:spcPts val="1313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Individual’s communication preference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402F0B-32B0-48B9-B648-A62316DA21B8}"/>
              </a:ext>
            </a:extLst>
          </p:cNvPr>
          <p:cNvCxnSpPr>
            <a:cxnSpLocks/>
          </p:cNvCxnSpPr>
          <p:nvPr/>
        </p:nvCxnSpPr>
        <p:spPr>
          <a:xfrm flipH="1">
            <a:off x="6078682" y="4399496"/>
            <a:ext cx="0" cy="420982"/>
          </a:xfrm>
          <a:prstGeom prst="line">
            <a:avLst/>
          </a:prstGeom>
          <a:ln>
            <a:solidFill>
              <a:srgbClr val="002060"/>
            </a:solidFill>
            <a:headEnd type="oval" w="sm" len="sm"/>
            <a:tailEnd type="oval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80B721F-421B-4685-A00E-9928A76B345D}"/>
              </a:ext>
            </a:extLst>
          </p:cNvPr>
          <p:cNvSpPr txBox="1"/>
          <p:nvPr/>
        </p:nvSpPr>
        <p:spPr>
          <a:xfrm>
            <a:off x="4890976" y="4882673"/>
            <a:ext cx="2530549" cy="1259319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1313"/>
              </a:lnSpc>
            </a:pPr>
            <a:r>
              <a:rPr lang="en-US" sz="1400" dirty="0">
                <a:latin typeface="Arial"/>
                <a:ea typeface="Roboto"/>
                <a:cs typeface="Arial"/>
              </a:rPr>
              <a:t>The Selected Dispute Resolution (SDR) entity will notify patient electronically or by mail. Should request be incomplete, patient will have </a:t>
            </a:r>
            <a:r>
              <a:rPr lang="en-US" sz="1400" b="1" dirty="0">
                <a:latin typeface="Arial"/>
                <a:ea typeface="Roboto"/>
                <a:cs typeface="Arial"/>
              </a:rPr>
              <a:t>21 days </a:t>
            </a:r>
            <a:r>
              <a:rPr lang="en-US" sz="1400" dirty="0">
                <a:latin typeface="Arial"/>
                <a:ea typeface="Roboto"/>
                <a:cs typeface="Arial"/>
              </a:rPr>
              <a:t>to submit additional information for consideration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CD6979-9F79-450E-AA84-99BFBF6D871C}"/>
              </a:ext>
            </a:extLst>
          </p:cNvPr>
          <p:cNvCxnSpPr>
            <a:cxnSpLocks/>
          </p:cNvCxnSpPr>
          <p:nvPr/>
        </p:nvCxnSpPr>
        <p:spPr>
          <a:xfrm>
            <a:off x="8293786" y="2431313"/>
            <a:ext cx="0" cy="366703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9298C91-726D-459B-8FD7-6C86A33B8BCA}"/>
              </a:ext>
            </a:extLst>
          </p:cNvPr>
          <p:cNvSpPr txBox="1"/>
          <p:nvPr/>
        </p:nvSpPr>
        <p:spPr>
          <a:xfrm>
            <a:off x="7028512" y="1342789"/>
            <a:ext cx="2530548" cy="9258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1313"/>
              </a:lnSpc>
            </a:pPr>
            <a:r>
              <a:rPr lang="en-US" sz="1400" dirty="0">
                <a:latin typeface="Arial"/>
                <a:ea typeface="Roboto"/>
                <a:cs typeface="Arial"/>
              </a:rPr>
              <a:t>Convening facility/provider will have </a:t>
            </a:r>
            <a:r>
              <a:rPr lang="en-US" sz="1400" b="1" dirty="0">
                <a:latin typeface="Arial"/>
                <a:ea typeface="Roboto"/>
                <a:cs typeface="Arial"/>
              </a:rPr>
              <a:t>10 days </a:t>
            </a:r>
            <a:r>
              <a:rPr lang="en-US" sz="1400" dirty="0">
                <a:latin typeface="Arial"/>
                <a:ea typeface="Roboto"/>
                <a:cs typeface="Arial"/>
              </a:rPr>
              <a:t>from date of receipt of notice by SDR of patient-provider dispute to submit information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19C4C8-7E5C-4DA6-A6BB-9800982C40F7}"/>
              </a:ext>
            </a:extLst>
          </p:cNvPr>
          <p:cNvCxnSpPr>
            <a:cxnSpLocks/>
          </p:cNvCxnSpPr>
          <p:nvPr/>
        </p:nvCxnSpPr>
        <p:spPr>
          <a:xfrm>
            <a:off x="10667786" y="4442791"/>
            <a:ext cx="0" cy="377687"/>
          </a:xfrm>
          <a:prstGeom prst="line">
            <a:avLst/>
          </a:prstGeom>
          <a:ln>
            <a:solidFill>
              <a:srgbClr val="C00000"/>
            </a:solidFill>
            <a:headEnd type="oval" w="sm" len="sm"/>
            <a:tailEnd type="oval" w="sm" len="sm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0" name="Subtitle 2">
            <a:extLst>
              <a:ext uri="{FF2B5EF4-FFF2-40B4-BE49-F238E27FC236}">
                <a16:creationId xmlns:a16="http://schemas.microsoft.com/office/drawing/2014/main" id="{01D68E55-E87C-4FCF-8B0D-06A37E14AB15}"/>
              </a:ext>
            </a:extLst>
          </p:cNvPr>
          <p:cNvSpPr txBox="1">
            <a:spLocks/>
          </p:cNvSpPr>
          <p:nvPr/>
        </p:nvSpPr>
        <p:spPr>
          <a:xfrm>
            <a:off x="9438312" y="4940381"/>
            <a:ext cx="2285995" cy="1034899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SDR will have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30 days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after receipt of information from provider to make a determination on the amount to be paid by patient</a:t>
            </a:r>
          </a:p>
        </p:txBody>
      </p:sp>
    </p:spTree>
    <p:extLst>
      <p:ext uri="{BB962C8B-B14F-4D97-AF65-F5344CB8AC3E}">
        <p14:creationId xmlns:p14="http://schemas.microsoft.com/office/powerpoint/2010/main" val="135899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5B386-8190-5776-0393-BF3D5551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30F839-F4F3-4AE0-ACA3-7451009A4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1" y="2603234"/>
            <a:ext cx="6868159" cy="2938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1823252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685E-94C9-4357-BB53-32F58208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Strategies for Operationalizing GFEs </a:t>
            </a:r>
            <a:r>
              <a:rPr lang="en-US" dirty="0"/>
              <a:t>&amp; </a:t>
            </a:r>
            <a:r>
              <a:rPr lang="en-US" sz="4400" dirty="0"/>
              <a:t>Looking Ahead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10722-26F4-4CD0-A1AC-29923BD33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Consider the GFE process an opportunity to strengthen Patient Access &amp; improve patient collections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Financial clearance process</a:t>
            </a:r>
          </a:p>
          <a:p>
            <a:pPr lvl="1"/>
            <a:r>
              <a:rPr lang="en-US" sz="2400" dirty="0">
                <a:ea typeface="Roboto" panose="02000000000000000000" pitchFamily="2" charset="0"/>
              </a:rPr>
              <a:t>Time of service payments</a:t>
            </a:r>
            <a:endParaRPr lang="en-US" sz="2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Review patient statements against GFEs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Identify and quickly address areas of opportunity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Prepare for future regarding estimates for BOTH insured &amp; uninsured patients</a:t>
            </a:r>
          </a:p>
        </p:txBody>
      </p:sp>
    </p:spTree>
    <p:extLst>
      <p:ext uri="{BB962C8B-B14F-4D97-AF65-F5344CB8AC3E}">
        <p14:creationId xmlns:p14="http://schemas.microsoft.com/office/powerpoint/2010/main" val="458003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685E-94C9-4357-BB53-32F58208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Strategies for Operationalizing GFEs </a:t>
            </a:r>
            <a:r>
              <a:rPr lang="en-US" dirty="0"/>
              <a:t>&amp; </a:t>
            </a:r>
            <a:r>
              <a:rPr lang="en-US" sz="4400" dirty="0"/>
              <a:t>Looking Ahead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10722-26F4-4CD0-A1AC-29923BD33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" y="1838960"/>
            <a:ext cx="11236959" cy="45618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a typeface="Roboto" panose="02000000000000000000" pitchFamily="2" charset="0"/>
              </a:rPr>
              <a:t>Additional provisions pending future rulemaking: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ea typeface="Roboto" panose="02000000000000000000" pitchFamily="2" charset="0"/>
              </a:rPr>
              <a:t>Estimate co-provider/co-facility services and charges in estimates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Itemized items/services reasonably expected to be furnished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ea typeface="Roboto" panose="02000000000000000000" pitchFamily="2" charset="0"/>
              </a:rPr>
              <a:t>Service codes (CPT, DRG, HCPCS, or NDC)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Diagnosis codes (not required unless necessary for calculation of GFE)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ea typeface="Roboto" panose="02000000000000000000" pitchFamily="2" charset="0"/>
              </a:rPr>
              <a:t>Expected charges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Demographics of provider/facility (name, address, TIN, NPI, etc.)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ea typeface="Roboto" panose="02000000000000000000" pitchFamily="2" charset="0"/>
              </a:rPr>
              <a:t>Disclaimer that GFE is not a contract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ea typeface="Roboto" panose="02000000000000000000" pitchFamily="2" charset="0"/>
              </a:rPr>
              <a:t>Interaction between providers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Convening provider must contact all co-providers/facilities</a:t>
            </a:r>
            <a:r>
              <a:rPr lang="en-US" sz="2000" dirty="0">
                <a:ea typeface="Roboto" panose="02000000000000000000" pitchFamily="2" charset="0"/>
              </a:rPr>
              <a:t> within 1 business day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Co-providers/facilities have one day to provide information to convening provider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Convening provider to document if this does not occur</a:t>
            </a:r>
          </a:p>
        </p:txBody>
      </p:sp>
    </p:spTree>
    <p:extLst>
      <p:ext uri="{BB962C8B-B14F-4D97-AF65-F5344CB8AC3E}">
        <p14:creationId xmlns:p14="http://schemas.microsoft.com/office/powerpoint/2010/main" val="958972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5B386-8190-5776-0393-BF3D5551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2C38A-D241-7041-9EFC-6446870ABFAA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30F839-F4F3-4AE0-ACA3-7451009A4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1" y="2603234"/>
            <a:ext cx="6868159" cy="2938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169103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F14F-0601-4955-A953-4316AD5A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Additional Resources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51106-7615-4FFC-AD8E-0B979D6FA4F6}"/>
              </a:ext>
            </a:extLst>
          </p:cNvPr>
          <p:cNvSpPr/>
          <p:nvPr/>
        </p:nvSpPr>
        <p:spPr>
          <a:xfrm>
            <a:off x="1978090" y="2191983"/>
            <a:ext cx="7247750" cy="31451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C0FDC4-B493-4218-BA26-D546B15B6F5B}"/>
              </a:ext>
            </a:extLst>
          </p:cNvPr>
          <p:cNvSpPr txBox="1">
            <a:spLocks/>
          </p:cNvSpPr>
          <p:nvPr/>
        </p:nvSpPr>
        <p:spPr>
          <a:xfrm>
            <a:off x="3483543" y="2758730"/>
            <a:ext cx="5224913" cy="183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HFMA No Surprises Act Forum </a:t>
            </a:r>
            <a:endPara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AHA Surprise Billing </a:t>
            </a:r>
            <a:endPara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CMS No Surprises Act Resources </a:t>
            </a:r>
            <a:endPara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Medical Association Toolkit for Physicians</a:t>
            </a:r>
            <a:endParaRPr lang="en-US" sz="16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D99BEDF2-0C5F-43A4-B7F3-035114F482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52543">
            <a:off x="7784451" y="4394788"/>
            <a:ext cx="1536369" cy="1536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320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60FD-B11C-8518-2D35-8107CA86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18" y="207987"/>
            <a:ext cx="4084320" cy="9034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kern="1200" dirty="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EAEA13-7D7F-47EB-98CE-9D5E67693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50" y="2916083"/>
            <a:ext cx="7241839" cy="7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3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3C2056-FD9E-41E3-9D7E-4EAA2D9F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52" y="1695741"/>
            <a:ext cx="11236959" cy="4198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Revenue Cycle Impact and Considerations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b="0" i="0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Good Faith Estimates (GFE) Update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Questions and Answers</a:t>
            </a:r>
            <a:endParaRPr kumimoji="0" lang="en-US" b="0" i="0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0" lang="en-US" sz="2000" b="0" i="0" u="sng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812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DEBE-A46F-DA8B-41CE-4306695B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4691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1652-1785-DD56-45AB-41F9A88A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94" y="1308861"/>
            <a:ext cx="6924786" cy="1712636"/>
          </a:xfrm>
        </p:spPr>
        <p:txBody>
          <a:bodyPr/>
          <a:lstStyle/>
          <a:p>
            <a:r>
              <a:rPr lang="en-US" sz="4800" dirty="0"/>
              <a:t>Revenue Cycle </a:t>
            </a:r>
            <a:br>
              <a:rPr lang="en-US" sz="4800" dirty="0"/>
            </a:br>
            <a:r>
              <a:rPr lang="en-US" sz="4800" dirty="0"/>
              <a:t>Impact and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1654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The “Why” of Revenue Cycle Management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3C2056-FD9E-41E3-9D7E-4EAA2D9F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52" y="1695741"/>
            <a:ext cx="11236959" cy="4198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Revenue cycle operations now more important than ever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b="0" i="0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Some flexibilities but also significant changes for RHCs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b="0" i="0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Many organizations still struggle with staffing levels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0" lang="en-US" sz="2000" b="0" i="0" u="sng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7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RHC Telehealth Flexibilities </a:t>
            </a:r>
            <a:br>
              <a:rPr lang="en-US" kern="1200" dirty="0">
                <a:solidFill>
                  <a:srgbClr val="FFFFFF"/>
                </a:solidFill>
              </a:rPr>
            </a:br>
            <a:r>
              <a:rPr lang="en-US" kern="1200" dirty="0">
                <a:solidFill>
                  <a:srgbClr val="FFFFFF"/>
                </a:solidFill>
              </a:rPr>
              <a:t>(MLN Matters SE20016 Revised May 2023)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3C2056-FD9E-41E3-9D7E-4EAA2D9F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8" y="1945123"/>
            <a:ext cx="11236959" cy="419840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RHCs may be Medicare telehealth distant site providers through December 31, 2024</a:t>
            </a:r>
          </a:p>
          <a:p>
            <a:pPr lvl="1">
              <a:lnSpc>
                <a:spcPct val="90000"/>
              </a:lnSpc>
            </a:pPr>
            <a:r>
              <a:rPr kumimoji="0" lang="en-US" sz="2400" b="0" i="0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Continue to bill G2025 for telehealth services</a:t>
            </a:r>
          </a:p>
          <a:p>
            <a:pPr lvl="1">
              <a:lnSpc>
                <a:spcPct val="90000"/>
              </a:lnSpc>
            </a:pPr>
            <a:r>
              <a:rPr kumimoji="0" lang="en-US" sz="2400" b="0" i="0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2023 </a:t>
            </a:r>
            <a:r>
              <a:rPr lang="en-US" sz="2400" dirty="0"/>
              <a:t>reimbursement of $98.27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Costs and encounters carved out of cost report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RHC providers may continue to provide telehealth services from their home or other locations through December 31, 2024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Mental health services provided via telehealth are covered and pay at All-Inclusive Rate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Costs and encounters are counted in cost report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In-person visit required within 6 months prior to telehealth services and at least once per year beginning January 1, 2025</a:t>
            </a:r>
            <a:endParaRPr lang="en-US" sz="2600" dirty="0"/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87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“Unwinding” of Continuous Medicaid Enrollment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3C2056-FD9E-41E3-9D7E-4EAA2D9F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8" y="1945123"/>
            <a:ext cx="11236959" cy="4198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14-month process of redetermining Medicaid eligibility of 90 million Americans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Ineligible individuals may lose coverage or be moved to other forms of coverage (i.e. CHIP or the marketplace)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Begin as early as April 2023</a:t>
            </a:r>
          </a:p>
          <a:p>
            <a:pPr marL="457200" lvl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RHCs need to carefully navigate with patients, staff and local stakeholders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2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“Unwinding” of Continuous Medicaid Enrollment – Patient Approach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3C2056-FD9E-41E3-9D7E-4EAA2D9F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8" y="1945123"/>
            <a:ext cx="11236959" cy="4198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Targeted outreach communications with Medicaid recipients about the unwinding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Encourage enrollees to update contact information with the state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Spread the news that redetermination will resume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Remind enrollees to complete and return and re-enrollment forms timely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patients who lose coverage in understanding the options for re-enrolling or transitioning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90-day Medicaid reinstatement periods for those who miss redetermination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Ineligible persons will qualify for marketplace special enrollment period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36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DF76-D2EE-40FE-998B-BEC24D3F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</a:rPr>
              <a:t>“Unwinding” of Continuous Medicaid Enrollment – Staff Approach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3C2056-FD9E-41E3-9D7E-4EAA2D9FC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28" y="1945123"/>
            <a:ext cx="11236959" cy="4198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Train direct service staff (social workers, case managers) to be champions of messaging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Check state eligibility systems for redetermination dates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Understand redetermination process and timelines</a:t>
            </a:r>
          </a:p>
          <a:p>
            <a:pPr marL="457200" lvl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Train registration staff to provide information to patient during clinic visits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Increased focus on insurance eligibility checks</a:t>
            </a:r>
          </a:p>
          <a:p>
            <a:pPr marL="457200" lvl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Design EMR build for renewal date alerts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6086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2011</Words>
  <Application>Microsoft Office PowerPoint</Application>
  <PresentationFormat>Widescreen</PresentationFormat>
  <Paragraphs>282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Franklin Gothic Medium Cond</vt:lpstr>
      <vt:lpstr>Roboto</vt:lpstr>
      <vt:lpstr>System Font Regular</vt:lpstr>
      <vt:lpstr>Wingdings</vt:lpstr>
      <vt:lpstr>Custom Design</vt:lpstr>
      <vt:lpstr>1_Custom Design</vt:lpstr>
      <vt:lpstr>Revenue Cycle Post-PHE and Good Faith Estimates  Strategies for RHC Leaders</vt:lpstr>
      <vt:lpstr>Meet the Presenter</vt:lpstr>
      <vt:lpstr>Agenda</vt:lpstr>
      <vt:lpstr>Revenue Cycle  Impact and Considerations</vt:lpstr>
      <vt:lpstr>The “Why” of Revenue Cycle Management</vt:lpstr>
      <vt:lpstr>RHC Telehealth Flexibilities  (MLN Matters SE20016 Revised May 2023)</vt:lpstr>
      <vt:lpstr>“Unwinding” of Continuous Medicaid Enrollment</vt:lpstr>
      <vt:lpstr>“Unwinding” of Continuous Medicaid Enrollment – Patient Approach</vt:lpstr>
      <vt:lpstr>“Unwinding” of Continuous Medicaid Enrollment – Staff Approach</vt:lpstr>
      <vt:lpstr>“Unwinding” of Continuous Medicaid Enrollment – Community Stakeholder Approach</vt:lpstr>
      <vt:lpstr>Insurance Denials</vt:lpstr>
      <vt:lpstr>Insurance Denials – Reduction Opportunity</vt:lpstr>
      <vt:lpstr>Insurance Denials – Proactive Prevention</vt:lpstr>
      <vt:lpstr>Insurance Denials – Proactive Prevention</vt:lpstr>
      <vt:lpstr>Insurance Denials – Proactive Prevention</vt:lpstr>
      <vt:lpstr>Good Faith  Estimates (GFE)</vt:lpstr>
      <vt:lpstr>NSA – High Level Overview</vt:lpstr>
      <vt:lpstr>Good Faith Estimates (GFE)</vt:lpstr>
      <vt:lpstr>Good Faith Estimates – The Facts</vt:lpstr>
      <vt:lpstr>Timelines &amp; Recommendations Related to GFEs</vt:lpstr>
      <vt:lpstr>Patient-Provider Dispute Resolution</vt:lpstr>
      <vt:lpstr>Challenges Related to GFE Requirements</vt:lpstr>
      <vt:lpstr>Patient-Provider Dispute Resolution Timeline</vt:lpstr>
      <vt:lpstr>PowerPoint Presentation</vt:lpstr>
      <vt:lpstr>Strategies for Operationalizing GFEs &amp; Looking Ahead</vt:lpstr>
      <vt:lpstr>Strategies for Operationalizing GFEs &amp; Looking Ahead</vt:lpstr>
      <vt:lpstr>PowerPoint Presentation</vt:lpstr>
      <vt:lpstr>Additional Resources 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Knight, Nathan</dc:creator>
  <cp:lastModifiedBy>Smith, Steve</cp:lastModifiedBy>
  <cp:revision>24</cp:revision>
  <dcterms:created xsi:type="dcterms:W3CDTF">2022-05-05T14:55:41Z</dcterms:created>
  <dcterms:modified xsi:type="dcterms:W3CDTF">2023-05-26T18:28:57Z</dcterms:modified>
</cp:coreProperties>
</file>