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72"/>
  </p:notesMasterIdLst>
  <p:sldIdLst>
    <p:sldId id="257" r:id="rId2"/>
    <p:sldId id="289" r:id="rId3"/>
    <p:sldId id="319" r:id="rId4"/>
    <p:sldId id="321" r:id="rId5"/>
    <p:sldId id="322" r:id="rId6"/>
    <p:sldId id="320" r:id="rId7"/>
    <p:sldId id="323" r:id="rId8"/>
    <p:sldId id="327" r:id="rId9"/>
    <p:sldId id="324" r:id="rId10"/>
    <p:sldId id="328" r:id="rId11"/>
    <p:sldId id="329" r:id="rId12"/>
    <p:sldId id="330" r:id="rId13"/>
    <p:sldId id="334" r:id="rId14"/>
    <p:sldId id="332" r:id="rId15"/>
    <p:sldId id="333" r:id="rId16"/>
    <p:sldId id="335" r:id="rId17"/>
    <p:sldId id="336" r:id="rId18"/>
    <p:sldId id="337" r:id="rId19"/>
    <p:sldId id="338" r:id="rId20"/>
    <p:sldId id="339" r:id="rId21"/>
    <p:sldId id="341" r:id="rId22"/>
    <p:sldId id="342" r:id="rId23"/>
    <p:sldId id="343" r:id="rId24"/>
    <p:sldId id="344" r:id="rId25"/>
    <p:sldId id="345" r:id="rId26"/>
    <p:sldId id="340" r:id="rId27"/>
    <p:sldId id="346" r:id="rId28"/>
    <p:sldId id="301" r:id="rId29"/>
    <p:sldId id="354" r:id="rId30"/>
    <p:sldId id="304" r:id="rId31"/>
    <p:sldId id="355" r:id="rId32"/>
    <p:sldId id="356" r:id="rId33"/>
    <p:sldId id="357" r:id="rId34"/>
    <p:sldId id="305" r:id="rId35"/>
    <p:sldId id="311" r:id="rId36"/>
    <p:sldId id="358" r:id="rId37"/>
    <p:sldId id="314" r:id="rId38"/>
    <p:sldId id="313" r:id="rId39"/>
    <p:sldId id="306" r:id="rId40"/>
    <p:sldId id="359" r:id="rId41"/>
    <p:sldId id="360" r:id="rId42"/>
    <p:sldId id="309" r:id="rId43"/>
    <p:sldId id="361" r:id="rId44"/>
    <p:sldId id="349" r:id="rId45"/>
    <p:sldId id="263" r:id="rId46"/>
    <p:sldId id="265" r:id="rId47"/>
    <p:sldId id="266" r:id="rId48"/>
    <p:sldId id="267" r:id="rId49"/>
    <p:sldId id="270" r:id="rId50"/>
    <p:sldId id="269" r:id="rId51"/>
    <p:sldId id="264" r:id="rId52"/>
    <p:sldId id="281" r:id="rId53"/>
    <p:sldId id="272" r:id="rId54"/>
    <p:sldId id="282" r:id="rId55"/>
    <p:sldId id="283" r:id="rId56"/>
    <p:sldId id="350" r:id="rId57"/>
    <p:sldId id="274" r:id="rId58"/>
    <p:sldId id="276" r:id="rId59"/>
    <p:sldId id="277" r:id="rId60"/>
    <p:sldId id="278" r:id="rId61"/>
    <p:sldId id="260" r:id="rId62"/>
    <p:sldId id="259" r:id="rId63"/>
    <p:sldId id="295" r:id="rId64"/>
    <p:sldId id="293" r:id="rId65"/>
    <p:sldId id="294" r:id="rId66"/>
    <p:sldId id="291" r:id="rId67"/>
    <p:sldId id="351" r:id="rId68"/>
    <p:sldId id="352" r:id="rId69"/>
    <p:sldId id="353" r:id="rId70"/>
    <p:sldId id="273" r:id="rId7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114" d="100"/>
          <a:sy n="114" d="100"/>
        </p:scale>
        <p:origin x="102" y="156"/>
      </p:cViewPr>
      <p:guideLst/>
    </p:cSldViewPr>
  </p:slideViewPr>
  <p:notesTextViewPr>
    <p:cViewPr>
      <p:scale>
        <a:sx n="3" d="2"/>
        <a:sy n="3" d="2"/>
      </p:scale>
      <p:origin x="0" y="0"/>
    </p:cViewPr>
  </p:notesTextViewPr>
  <p:notesViewPr>
    <p:cSldViewPr snapToGrid="0">
      <p:cViewPr varScale="1">
        <p:scale>
          <a:sx n="69" d="100"/>
          <a:sy n="69" d="100"/>
        </p:scale>
        <p:origin x="326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3F5AD-D03A-4583-9A6D-99FC1D1A1085}" type="doc">
      <dgm:prSet loTypeId="urn:microsoft.com/office/officeart/2005/8/layout/vList3" loCatId="picture" qsTypeId="urn:microsoft.com/office/officeart/2005/8/quickstyle/3d2" qsCatId="3D" csTypeId="urn:microsoft.com/office/officeart/2005/8/colors/accent2_2" csCatId="accent2" phldr="1"/>
      <dgm:spPr/>
    </dgm:pt>
    <dgm:pt modelId="{FE86CFC8-0CD5-40B5-BE59-1CCEDFE1BD9C}">
      <dgm:prSet phldrT="[Text]" custT="1"/>
      <dgm:spPr/>
      <dgm:t>
        <a:bodyPr/>
        <a:lstStyle/>
        <a:p>
          <a:r>
            <a:rPr lang="en-US" sz="3200" dirty="0">
              <a:solidFill>
                <a:schemeClr val="bg1"/>
              </a:solidFill>
              <a:latin typeface="Arial Black" panose="020B0A04020102020204" pitchFamily="34" charset="0"/>
            </a:rPr>
            <a:t>Write a Plan based on HVA’s.</a:t>
          </a:r>
        </a:p>
      </dgm:t>
    </dgm:pt>
    <dgm:pt modelId="{B8A0870D-8F83-47EC-BFD7-2519CDCCE54B}" type="parTrans" cxnId="{CEE5125C-9C1A-411A-949C-7FBC56F2287A}">
      <dgm:prSet/>
      <dgm:spPr/>
      <dgm:t>
        <a:bodyPr/>
        <a:lstStyle/>
        <a:p>
          <a:endParaRPr lang="en-US"/>
        </a:p>
      </dgm:t>
    </dgm:pt>
    <dgm:pt modelId="{278FBC78-3084-4D47-BAD6-D9D73C4AF2C5}" type="sibTrans" cxnId="{CEE5125C-9C1A-411A-949C-7FBC56F2287A}">
      <dgm:prSet/>
      <dgm:spPr/>
      <dgm:t>
        <a:bodyPr/>
        <a:lstStyle/>
        <a:p>
          <a:endParaRPr lang="en-US"/>
        </a:p>
      </dgm:t>
    </dgm:pt>
    <dgm:pt modelId="{137D9167-8CF3-4397-AB7A-6E91C3FC6DE3}">
      <dgm:prSet phldrT="[Text]" custT="1"/>
      <dgm:spPr/>
      <dgm:t>
        <a:bodyPr/>
        <a:lstStyle/>
        <a:p>
          <a:r>
            <a:rPr lang="en-US" sz="3200" dirty="0">
              <a:solidFill>
                <a:schemeClr val="bg1"/>
              </a:solidFill>
              <a:latin typeface="Arial Black" panose="020B0A04020102020204" pitchFamily="34" charset="0"/>
            </a:rPr>
            <a:t>Include Policy &amp; Procedure</a:t>
          </a:r>
        </a:p>
      </dgm:t>
    </dgm:pt>
    <dgm:pt modelId="{15DA306F-299D-4C20-802D-EA6EF4349C6A}" type="parTrans" cxnId="{5041F32F-3A3A-4BF5-BC28-C488AC73FBA5}">
      <dgm:prSet/>
      <dgm:spPr/>
      <dgm:t>
        <a:bodyPr/>
        <a:lstStyle/>
        <a:p>
          <a:endParaRPr lang="en-US"/>
        </a:p>
      </dgm:t>
    </dgm:pt>
    <dgm:pt modelId="{6A5D2589-A34E-4820-A255-59A2D19E1C23}" type="sibTrans" cxnId="{5041F32F-3A3A-4BF5-BC28-C488AC73FBA5}">
      <dgm:prSet/>
      <dgm:spPr/>
      <dgm:t>
        <a:bodyPr/>
        <a:lstStyle/>
        <a:p>
          <a:endParaRPr lang="en-US"/>
        </a:p>
      </dgm:t>
    </dgm:pt>
    <dgm:pt modelId="{923241A5-D26D-4DAD-BC91-2CBE730A7696}">
      <dgm:prSet phldrT="[Text]" custT="1"/>
      <dgm:spPr/>
      <dgm:t>
        <a:bodyPr/>
        <a:lstStyle/>
        <a:p>
          <a:r>
            <a:rPr lang="en-US" sz="3000" dirty="0">
              <a:solidFill>
                <a:schemeClr val="bg1"/>
              </a:solidFill>
              <a:latin typeface="Arial Black" panose="020B0A04020102020204" pitchFamily="34" charset="0"/>
            </a:rPr>
            <a:t>Include a Communication Plan.</a:t>
          </a:r>
        </a:p>
      </dgm:t>
    </dgm:pt>
    <dgm:pt modelId="{955E23EF-B999-4D81-B66F-A9EDE32A006E}" type="parTrans" cxnId="{6168E67F-0352-45BD-BC46-9222818C274F}">
      <dgm:prSet/>
      <dgm:spPr/>
      <dgm:t>
        <a:bodyPr/>
        <a:lstStyle/>
        <a:p>
          <a:endParaRPr lang="en-US"/>
        </a:p>
      </dgm:t>
    </dgm:pt>
    <dgm:pt modelId="{1B310F3E-F52B-4239-B38F-3D7B55E08347}" type="sibTrans" cxnId="{6168E67F-0352-45BD-BC46-9222818C274F}">
      <dgm:prSet/>
      <dgm:spPr/>
      <dgm:t>
        <a:bodyPr/>
        <a:lstStyle/>
        <a:p>
          <a:endParaRPr lang="en-US"/>
        </a:p>
      </dgm:t>
    </dgm:pt>
    <dgm:pt modelId="{A83770FC-8B2C-4257-BD79-B4B8C089C97B}">
      <dgm:prSet phldrT="[Text]" custT="1"/>
      <dgm:spPr/>
      <dgm:t>
        <a:bodyPr/>
        <a:lstStyle/>
        <a:p>
          <a:r>
            <a:rPr lang="en-US" sz="3200" dirty="0">
              <a:solidFill>
                <a:schemeClr val="bg1"/>
              </a:solidFill>
              <a:latin typeface="Arial Black" panose="020B0A04020102020204" pitchFamily="34" charset="0"/>
            </a:rPr>
            <a:t>Training &amp; Testing</a:t>
          </a:r>
        </a:p>
      </dgm:t>
    </dgm:pt>
    <dgm:pt modelId="{EE72381F-66C9-405A-B84F-C919189237CB}" type="parTrans" cxnId="{3546E8E4-ECB9-4A91-8DA3-A1197B721DA7}">
      <dgm:prSet/>
      <dgm:spPr/>
      <dgm:t>
        <a:bodyPr/>
        <a:lstStyle/>
        <a:p>
          <a:endParaRPr lang="en-US"/>
        </a:p>
      </dgm:t>
    </dgm:pt>
    <dgm:pt modelId="{F4FFA55E-282E-4E03-B0C1-8568A4B5628D}" type="sibTrans" cxnId="{3546E8E4-ECB9-4A91-8DA3-A1197B721DA7}">
      <dgm:prSet/>
      <dgm:spPr/>
      <dgm:t>
        <a:bodyPr/>
        <a:lstStyle/>
        <a:p>
          <a:endParaRPr lang="en-US"/>
        </a:p>
      </dgm:t>
    </dgm:pt>
    <dgm:pt modelId="{5A4EB673-F89D-43AF-837A-A06925379C25}" type="pres">
      <dgm:prSet presAssocID="{1BF3F5AD-D03A-4583-9A6D-99FC1D1A1085}" presName="linearFlow" presStyleCnt="0">
        <dgm:presLayoutVars>
          <dgm:dir/>
          <dgm:resizeHandles val="exact"/>
        </dgm:presLayoutVars>
      </dgm:prSet>
      <dgm:spPr/>
    </dgm:pt>
    <dgm:pt modelId="{0E333083-DC75-4054-98B4-601DCB542058}" type="pres">
      <dgm:prSet presAssocID="{FE86CFC8-0CD5-40B5-BE59-1CCEDFE1BD9C}" presName="composite" presStyleCnt="0"/>
      <dgm:spPr/>
    </dgm:pt>
    <dgm:pt modelId="{6DDCBF63-3072-4D3F-AE93-43719E755A13}" type="pres">
      <dgm:prSet presAssocID="{FE86CFC8-0CD5-40B5-BE59-1CCEDFE1BD9C}"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495F98E-A21F-4587-A744-0DA3A73635CE}" type="pres">
      <dgm:prSet presAssocID="{FE86CFC8-0CD5-40B5-BE59-1CCEDFE1BD9C}" presName="txShp" presStyleLbl="node1" presStyleIdx="0" presStyleCnt="4">
        <dgm:presLayoutVars>
          <dgm:bulletEnabled val="1"/>
        </dgm:presLayoutVars>
      </dgm:prSet>
      <dgm:spPr/>
    </dgm:pt>
    <dgm:pt modelId="{710A7A51-AD49-47A8-9BD1-508204B9ADC5}" type="pres">
      <dgm:prSet presAssocID="{278FBC78-3084-4D47-BAD6-D9D73C4AF2C5}" presName="spacing" presStyleCnt="0"/>
      <dgm:spPr/>
    </dgm:pt>
    <dgm:pt modelId="{4E3F227C-0B7D-47C1-8311-8424ED466AA3}" type="pres">
      <dgm:prSet presAssocID="{137D9167-8CF3-4397-AB7A-6E91C3FC6DE3}" presName="composite" presStyleCnt="0"/>
      <dgm:spPr/>
    </dgm:pt>
    <dgm:pt modelId="{C21D0AAF-9299-4FEF-9E3C-DCCEF23FCCD8}" type="pres">
      <dgm:prSet presAssocID="{137D9167-8CF3-4397-AB7A-6E91C3FC6DE3}" presName="imgShp" presStyleLbl="fgImgPlace1" presStyleIdx="1" presStyleCnt="4"/>
      <dgm:spPr>
        <a:blipFill>
          <a:blip xmlns:r="http://schemas.openxmlformats.org/officeDocument/2006/relationships" r:embed="rId2"/>
          <a:srcRect/>
          <a:stretch>
            <a:fillRect/>
          </a:stretch>
        </a:blipFill>
      </dgm:spPr>
    </dgm:pt>
    <dgm:pt modelId="{7EA7D2EF-7D8E-468F-A035-BA3D73087931}" type="pres">
      <dgm:prSet presAssocID="{137D9167-8CF3-4397-AB7A-6E91C3FC6DE3}" presName="txShp" presStyleLbl="node1" presStyleIdx="1" presStyleCnt="4">
        <dgm:presLayoutVars>
          <dgm:bulletEnabled val="1"/>
        </dgm:presLayoutVars>
      </dgm:prSet>
      <dgm:spPr/>
    </dgm:pt>
    <dgm:pt modelId="{3D8DED38-1435-4B59-9360-7B3463EC66D8}" type="pres">
      <dgm:prSet presAssocID="{6A5D2589-A34E-4820-A255-59A2D19E1C23}" presName="spacing" presStyleCnt="0"/>
      <dgm:spPr/>
    </dgm:pt>
    <dgm:pt modelId="{75771673-7F1C-4E59-B6A8-B01D9EF5DF50}" type="pres">
      <dgm:prSet presAssocID="{923241A5-D26D-4DAD-BC91-2CBE730A7696}" presName="composite" presStyleCnt="0"/>
      <dgm:spPr/>
    </dgm:pt>
    <dgm:pt modelId="{C55D9153-3027-49CE-998C-F2796AF04132}" type="pres">
      <dgm:prSet presAssocID="{923241A5-D26D-4DAD-BC91-2CBE730A7696}"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5F45DDED-4EC8-4083-974E-091905CAE3B4}" type="pres">
      <dgm:prSet presAssocID="{923241A5-D26D-4DAD-BC91-2CBE730A7696}" presName="txShp" presStyleLbl="node1" presStyleIdx="2" presStyleCnt="4">
        <dgm:presLayoutVars>
          <dgm:bulletEnabled val="1"/>
        </dgm:presLayoutVars>
      </dgm:prSet>
      <dgm:spPr/>
    </dgm:pt>
    <dgm:pt modelId="{C41DEAB9-FB39-4C7C-92FC-417D3C9A6268}" type="pres">
      <dgm:prSet presAssocID="{1B310F3E-F52B-4239-B38F-3D7B55E08347}" presName="spacing" presStyleCnt="0"/>
      <dgm:spPr/>
    </dgm:pt>
    <dgm:pt modelId="{6302805D-6AC2-4FBC-AA96-EA5C416DF287}" type="pres">
      <dgm:prSet presAssocID="{A83770FC-8B2C-4257-BD79-B4B8C089C97B}" presName="composite" presStyleCnt="0"/>
      <dgm:spPr/>
    </dgm:pt>
    <dgm:pt modelId="{DCE0A943-6A53-4C7F-B3E3-F609AB12D996}" type="pres">
      <dgm:prSet presAssocID="{A83770FC-8B2C-4257-BD79-B4B8C089C97B}"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51E20D42-4CDE-4305-BE83-4FA1319BB33A}" type="pres">
      <dgm:prSet presAssocID="{A83770FC-8B2C-4257-BD79-B4B8C089C97B}" presName="txShp" presStyleLbl="node1" presStyleIdx="3" presStyleCnt="4">
        <dgm:presLayoutVars>
          <dgm:bulletEnabled val="1"/>
        </dgm:presLayoutVars>
      </dgm:prSet>
      <dgm:spPr/>
    </dgm:pt>
  </dgm:ptLst>
  <dgm:cxnLst>
    <dgm:cxn modelId="{5041F32F-3A3A-4BF5-BC28-C488AC73FBA5}" srcId="{1BF3F5AD-D03A-4583-9A6D-99FC1D1A1085}" destId="{137D9167-8CF3-4397-AB7A-6E91C3FC6DE3}" srcOrd="1" destOrd="0" parTransId="{15DA306F-299D-4C20-802D-EA6EF4349C6A}" sibTransId="{6A5D2589-A34E-4820-A255-59A2D19E1C23}"/>
    <dgm:cxn modelId="{50C61533-8447-40EA-B580-BF180CA30DB6}" type="presOf" srcId="{923241A5-D26D-4DAD-BC91-2CBE730A7696}" destId="{5F45DDED-4EC8-4083-974E-091905CAE3B4}" srcOrd="0" destOrd="0" presId="urn:microsoft.com/office/officeart/2005/8/layout/vList3"/>
    <dgm:cxn modelId="{116DB23B-4C6D-482C-8B53-49DD23920AEC}" type="presOf" srcId="{137D9167-8CF3-4397-AB7A-6E91C3FC6DE3}" destId="{7EA7D2EF-7D8E-468F-A035-BA3D73087931}" srcOrd="0" destOrd="0" presId="urn:microsoft.com/office/officeart/2005/8/layout/vList3"/>
    <dgm:cxn modelId="{CEB4785B-53EC-4F06-8D5C-BE3EEECE7601}" type="presOf" srcId="{1BF3F5AD-D03A-4583-9A6D-99FC1D1A1085}" destId="{5A4EB673-F89D-43AF-837A-A06925379C25}" srcOrd="0" destOrd="0" presId="urn:microsoft.com/office/officeart/2005/8/layout/vList3"/>
    <dgm:cxn modelId="{CEE5125C-9C1A-411A-949C-7FBC56F2287A}" srcId="{1BF3F5AD-D03A-4583-9A6D-99FC1D1A1085}" destId="{FE86CFC8-0CD5-40B5-BE59-1CCEDFE1BD9C}" srcOrd="0" destOrd="0" parTransId="{B8A0870D-8F83-47EC-BFD7-2519CDCCE54B}" sibTransId="{278FBC78-3084-4D47-BAD6-D9D73C4AF2C5}"/>
    <dgm:cxn modelId="{3A5CDD44-F036-4B91-BE9F-5BEECC024A4B}" type="presOf" srcId="{FE86CFC8-0CD5-40B5-BE59-1CCEDFE1BD9C}" destId="{0495F98E-A21F-4587-A744-0DA3A73635CE}" srcOrd="0" destOrd="0" presId="urn:microsoft.com/office/officeart/2005/8/layout/vList3"/>
    <dgm:cxn modelId="{6168E67F-0352-45BD-BC46-9222818C274F}" srcId="{1BF3F5AD-D03A-4583-9A6D-99FC1D1A1085}" destId="{923241A5-D26D-4DAD-BC91-2CBE730A7696}" srcOrd="2" destOrd="0" parTransId="{955E23EF-B999-4D81-B66F-A9EDE32A006E}" sibTransId="{1B310F3E-F52B-4239-B38F-3D7B55E08347}"/>
    <dgm:cxn modelId="{0758EB9E-6245-4378-9BD5-08C002E9AE66}" type="presOf" srcId="{A83770FC-8B2C-4257-BD79-B4B8C089C97B}" destId="{51E20D42-4CDE-4305-BE83-4FA1319BB33A}" srcOrd="0" destOrd="0" presId="urn:microsoft.com/office/officeart/2005/8/layout/vList3"/>
    <dgm:cxn modelId="{3546E8E4-ECB9-4A91-8DA3-A1197B721DA7}" srcId="{1BF3F5AD-D03A-4583-9A6D-99FC1D1A1085}" destId="{A83770FC-8B2C-4257-BD79-B4B8C089C97B}" srcOrd="3" destOrd="0" parTransId="{EE72381F-66C9-405A-B84F-C919189237CB}" sibTransId="{F4FFA55E-282E-4E03-B0C1-8568A4B5628D}"/>
    <dgm:cxn modelId="{DE805FC0-A5F7-49FF-AA0B-41B89DBE8AAE}" type="presParOf" srcId="{5A4EB673-F89D-43AF-837A-A06925379C25}" destId="{0E333083-DC75-4054-98B4-601DCB542058}" srcOrd="0" destOrd="0" presId="urn:microsoft.com/office/officeart/2005/8/layout/vList3"/>
    <dgm:cxn modelId="{40388D01-B31C-409D-A0D4-33908EA17932}" type="presParOf" srcId="{0E333083-DC75-4054-98B4-601DCB542058}" destId="{6DDCBF63-3072-4D3F-AE93-43719E755A13}" srcOrd="0" destOrd="0" presId="urn:microsoft.com/office/officeart/2005/8/layout/vList3"/>
    <dgm:cxn modelId="{4E6BDC74-EE10-4536-8EF5-70F4EC464052}" type="presParOf" srcId="{0E333083-DC75-4054-98B4-601DCB542058}" destId="{0495F98E-A21F-4587-A744-0DA3A73635CE}" srcOrd="1" destOrd="0" presId="urn:microsoft.com/office/officeart/2005/8/layout/vList3"/>
    <dgm:cxn modelId="{8DE36882-FC81-4BC3-A9DC-12FBEE1B0B45}" type="presParOf" srcId="{5A4EB673-F89D-43AF-837A-A06925379C25}" destId="{710A7A51-AD49-47A8-9BD1-508204B9ADC5}" srcOrd="1" destOrd="0" presId="urn:microsoft.com/office/officeart/2005/8/layout/vList3"/>
    <dgm:cxn modelId="{E1FF645A-03EE-4046-B36A-DFE6D8016D86}" type="presParOf" srcId="{5A4EB673-F89D-43AF-837A-A06925379C25}" destId="{4E3F227C-0B7D-47C1-8311-8424ED466AA3}" srcOrd="2" destOrd="0" presId="urn:microsoft.com/office/officeart/2005/8/layout/vList3"/>
    <dgm:cxn modelId="{65C7916D-27BF-4E1D-877A-CEFB44E6C5C5}" type="presParOf" srcId="{4E3F227C-0B7D-47C1-8311-8424ED466AA3}" destId="{C21D0AAF-9299-4FEF-9E3C-DCCEF23FCCD8}" srcOrd="0" destOrd="0" presId="urn:microsoft.com/office/officeart/2005/8/layout/vList3"/>
    <dgm:cxn modelId="{5FF88777-357A-4DB5-9EDB-3176E8641460}" type="presParOf" srcId="{4E3F227C-0B7D-47C1-8311-8424ED466AA3}" destId="{7EA7D2EF-7D8E-468F-A035-BA3D73087931}" srcOrd="1" destOrd="0" presId="urn:microsoft.com/office/officeart/2005/8/layout/vList3"/>
    <dgm:cxn modelId="{2229011F-5663-4E3A-AE8D-911DEDDB1A48}" type="presParOf" srcId="{5A4EB673-F89D-43AF-837A-A06925379C25}" destId="{3D8DED38-1435-4B59-9360-7B3463EC66D8}" srcOrd="3" destOrd="0" presId="urn:microsoft.com/office/officeart/2005/8/layout/vList3"/>
    <dgm:cxn modelId="{B5773909-4006-436C-B504-583E236A5565}" type="presParOf" srcId="{5A4EB673-F89D-43AF-837A-A06925379C25}" destId="{75771673-7F1C-4E59-B6A8-B01D9EF5DF50}" srcOrd="4" destOrd="0" presId="urn:microsoft.com/office/officeart/2005/8/layout/vList3"/>
    <dgm:cxn modelId="{D130338C-3EC5-44BC-9D70-9E97ADBA2A6E}" type="presParOf" srcId="{75771673-7F1C-4E59-B6A8-B01D9EF5DF50}" destId="{C55D9153-3027-49CE-998C-F2796AF04132}" srcOrd="0" destOrd="0" presId="urn:microsoft.com/office/officeart/2005/8/layout/vList3"/>
    <dgm:cxn modelId="{4DFE1626-CA6C-43CF-9D7C-B1C08E58AF4E}" type="presParOf" srcId="{75771673-7F1C-4E59-B6A8-B01D9EF5DF50}" destId="{5F45DDED-4EC8-4083-974E-091905CAE3B4}" srcOrd="1" destOrd="0" presId="urn:microsoft.com/office/officeart/2005/8/layout/vList3"/>
    <dgm:cxn modelId="{63B1C49F-9036-4A0B-B36B-67E228624C58}" type="presParOf" srcId="{5A4EB673-F89D-43AF-837A-A06925379C25}" destId="{C41DEAB9-FB39-4C7C-92FC-417D3C9A6268}" srcOrd="5" destOrd="0" presId="urn:microsoft.com/office/officeart/2005/8/layout/vList3"/>
    <dgm:cxn modelId="{33FEDD8C-C26D-476A-B2DC-E6444FD65861}" type="presParOf" srcId="{5A4EB673-F89D-43AF-837A-A06925379C25}" destId="{6302805D-6AC2-4FBC-AA96-EA5C416DF287}" srcOrd="6" destOrd="0" presId="urn:microsoft.com/office/officeart/2005/8/layout/vList3"/>
    <dgm:cxn modelId="{6C9B2BFB-4B2D-46A8-97AF-DA1E1872092A}" type="presParOf" srcId="{6302805D-6AC2-4FBC-AA96-EA5C416DF287}" destId="{DCE0A943-6A53-4C7F-B3E3-F609AB12D996}" srcOrd="0" destOrd="0" presId="urn:microsoft.com/office/officeart/2005/8/layout/vList3"/>
    <dgm:cxn modelId="{F456ABF1-DFAD-4242-86CF-8E084579DFB4}" type="presParOf" srcId="{6302805D-6AC2-4FBC-AA96-EA5C416DF287}" destId="{51E20D42-4CDE-4305-BE83-4FA1319BB33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92D390-958D-4F5C-8044-C232AC7AF3B8}" type="doc">
      <dgm:prSet loTypeId="urn:microsoft.com/office/officeart/2009/3/layout/IncreasingArrowsProcess" loCatId="process" qsTypeId="urn:microsoft.com/office/officeart/2005/8/quickstyle/simple1" qsCatId="simple" csTypeId="urn:microsoft.com/office/officeart/2005/8/colors/colorful3" csCatId="colorful" phldr="1"/>
      <dgm:spPr/>
      <dgm:t>
        <a:bodyPr/>
        <a:lstStyle/>
        <a:p>
          <a:endParaRPr lang="en-US"/>
        </a:p>
      </dgm:t>
    </dgm:pt>
    <dgm:pt modelId="{0264ABE7-F2EB-4273-A9D9-CA34034541E2}">
      <dgm:prSet phldrT="[Text]"/>
      <dgm:spPr/>
      <dgm:t>
        <a:bodyPr/>
        <a:lstStyle/>
        <a:p>
          <a:r>
            <a:rPr lang="en-US" dirty="0"/>
            <a:t>Compliance</a:t>
          </a:r>
        </a:p>
      </dgm:t>
    </dgm:pt>
    <dgm:pt modelId="{215685F0-6E8B-4A3D-A7E1-5E7B1DD7377A}" type="parTrans" cxnId="{2563D9FD-52F0-429B-ACD1-ED3D2908A8A5}">
      <dgm:prSet/>
      <dgm:spPr/>
      <dgm:t>
        <a:bodyPr/>
        <a:lstStyle/>
        <a:p>
          <a:endParaRPr lang="en-US"/>
        </a:p>
      </dgm:t>
    </dgm:pt>
    <dgm:pt modelId="{D8A91372-DC2D-47C2-80BE-ABF820BE1BB2}" type="sibTrans" cxnId="{2563D9FD-52F0-429B-ACD1-ED3D2908A8A5}">
      <dgm:prSet/>
      <dgm:spPr/>
      <dgm:t>
        <a:bodyPr/>
        <a:lstStyle/>
        <a:p>
          <a:endParaRPr lang="en-US"/>
        </a:p>
      </dgm:t>
    </dgm:pt>
    <dgm:pt modelId="{BE771703-B326-43E7-A183-BB8437DE77B8}">
      <dgm:prSet phldrT="[Text]"/>
      <dgm:spPr/>
      <dgm:t>
        <a:bodyPr/>
        <a:lstStyle/>
        <a:p>
          <a:pPr>
            <a:buFont typeface="Wingdings" panose="05000000000000000000" pitchFamily="2" charset="2"/>
            <a:buNone/>
          </a:pPr>
          <a:r>
            <a:rPr lang="en-US" b="1" dirty="0">
              <a:latin typeface="Arial" panose="020B0604020202020204" pitchFamily="34" charset="0"/>
              <a:cs typeface="Arial" panose="020B0604020202020204" pitchFamily="34" charset="0"/>
            </a:rPr>
            <a:t>◊ Compliance Plan</a:t>
          </a:r>
        </a:p>
        <a:p>
          <a:pPr>
            <a:buNone/>
          </a:pPr>
          <a:r>
            <a:rPr lang="en-US" b="1" dirty="0">
              <a:latin typeface="Arial" panose="020B0604020202020204" pitchFamily="34" charset="0"/>
              <a:cs typeface="Arial" panose="020B0604020202020204" pitchFamily="34" charset="0"/>
            </a:rPr>
            <a:t>◊ Program Evaluation</a:t>
          </a:r>
        </a:p>
        <a:p>
          <a:pPr>
            <a:buNone/>
          </a:pPr>
          <a:r>
            <a:rPr lang="en-US" b="1" dirty="0">
              <a:latin typeface="Arial" panose="020B0604020202020204" pitchFamily="34" charset="0"/>
              <a:cs typeface="Arial" panose="020B0604020202020204" pitchFamily="34" charset="0"/>
            </a:rPr>
            <a:t>◊ Emergency  	Preparedness</a:t>
          </a:r>
        </a:p>
      </dgm:t>
    </dgm:pt>
    <dgm:pt modelId="{5F6FD00B-828E-4136-ADB3-23F908E72040}" type="parTrans" cxnId="{5E582DA9-40AE-4C0B-90FF-50B195837F3F}">
      <dgm:prSet/>
      <dgm:spPr/>
      <dgm:t>
        <a:bodyPr/>
        <a:lstStyle/>
        <a:p>
          <a:endParaRPr lang="en-US"/>
        </a:p>
      </dgm:t>
    </dgm:pt>
    <dgm:pt modelId="{5907AA29-45B1-46B8-82BA-6FEC722356A9}" type="sibTrans" cxnId="{5E582DA9-40AE-4C0B-90FF-50B195837F3F}">
      <dgm:prSet/>
      <dgm:spPr/>
      <dgm:t>
        <a:bodyPr/>
        <a:lstStyle/>
        <a:p>
          <a:endParaRPr lang="en-US"/>
        </a:p>
      </dgm:t>
    </dgm:pt>
    <dgm:pt modelId="{CEF81469-35B4-440E-9EFB-BD08439027DC}">
      <dgm:prSet phldrT="[Text]"/>
      <dgm:spPr/>
      <dgm:t>
        <a:bodyPr/>
        <a:lstStyle/>
        <a:p>
          <a:r>
            <a:rPr lang="en-US" dirty="0"/>
            <a:t>Administration</a:t>
          </a:r>
        </a:p>
      </dgm:t>
    </dgm:pt>
    <dgm:pt modelId="{565C7464-1936-490D-9A56-D741E5E0E1C0}" type="parTrans" cxnId="{DD6B817D-C0C0-4D9A-8200-B7F430F014C7}">
      <dgm:prSet/>
      <dgm:spPr/>
      <dgm:t>
        <a:bodyPr/>
        <a:lstStyle/>
        <a:p>
          <a:endParaRPr lang="en-US"/>
        </a:p>
      </dgm:t>
    </dgm:pt>
    <dgm:pt modelId="{879C398C-1526-445F-A54B-DB50F5F34BEE}" type="sibTrans" cxnId="{DD6B817D-C0C0-4D9A-8200-B7F430F014C7}">
      <dgm:prSet/>
      <dgm:spPr/>
      <dgm:t>
        <a:bodyPr/>
        <a:lstStyle/>
        <a:p>
          <a:endParaRPr lang="en-US"/>
        </a:p>
      </dgm:t>
    </dgm:pt>
    <dgm:pt modelId="{10D95962-F51C-423B-9301-2B872F25C5C1}">
      <dgm:prSet phldrT="[Text]"/>
      <dgm:spPr/>
      <dgm:t>
        <a:bodyPr/>
        <a:lstStyle/>
        <a:p>
          <a:r>
            <a:rPr lang="en-US" b="1" dirty="0">
              <a:latin typeface="Arial" panose="020B0604020202020204" pitchFamily="34" charset="0"/>
              <a:cs typeface="Arial" panose="020B0604020202020204" pitchFamily="34" charset="0"/>
            </a:rPr>
            <a:t>◊ Organization</a:t>
          </a:r>
        </a:p>
        <a:p>
          <a:r>
            <a:rPr lang="en-US" b="1" dirty="0">
              <a:latin typeface="Arial" panose="020B0604020202020204" pitchFamily="34" charset="0"/>
              <a:cs typeface="Arial" panose="020B0604020202020204" pitchFamily="34" charset="0"/>
            </a:rPr>
            <a:t>◊ Personnel</a:t>
          </a:r>
        </a:p>
        <a:p>
          <a:r>
            <a:rPr lang="en-US" b="1" dirty="0">
              <a:latin typeface="Arial" panose="020B0604020202020204" pitchFamily="34" charset="0"/>
              <a:cs typeface="Arial" panose="020B0604020202020204" pitchFamily="34" charset="0"/>
            </a:rPr>
            <a:t>◊ Records Management</a:t>
          </a:r>
        </a:p>
      </dgm:t>
    </dgm:pt>
    <dgm:pt modelId="{33E18703-2705-4B83-8927-817FF854F5D3}" type="parTrans" cxnId="{492AD2B1-EAB6-41B6-8014-B27A4C082CBF}">
      <dgm:prSet/>
      <dgm:spPr/>
      <dgm:t>
        <a:bodyPr/>
        <a:lstStyle/>
        <a:p>
          <a:endParaRPr lang="en-US"/>
        </a:p>
      </dgm:t>
    </dgm:pt>
    <dgm:pt modelId="{297AFE98-88DC-4B49-A1C4-CD97F853B602}" type="sibTrans" cxnId="{492AD2B1-EAB6-41B6-8014-B27A4C082CBF}">
      <dgm:prSet/>
      <dgm:spPr/>
      <dgm:t>
        <a:bodyPr/>
        <a:lstStyle/>
        <a:p>
          <a:endParaRPr lang="en-US"/>
        </a:p>
      </dgm:t>
    </dgm:pt>
    <dgm:pt modelId="{293DF2AF-EE63-4583-A3F8-55BCAD027828}">
      <dgm:prSet phldrT="[Text]"/>
      <dgm:spPr/>
      <dgm:t>
        <a:bodyPr/>
        <a:lstStyle/>
        <a:p>
          <a:r>
            <a:rPr lang="en-US" dirty="0"/>
            <a:t>Patient-Care</a:t>
          </a:r>
        </a:p>
      </dgm:t>
    </dgm:pt>
    <dgm:pt modelId="{C6D8C8A6-7BF8-4480-83D4-C1EBF3688918}" type="parTrans" cxnId="{B2A3EAA3-9D52-415D-9846-C56FA405C0F6}">
      <dgm:prSet/>
      <dgm:spPr/>
      <dgm:t>
        <a:bodyPr/>
        <a:lstStyle/>
        <a:p>
          <a:endParaRPr lang="en-US"/>
        </a:p>
      </dgm:t>
    </dgm:pt>
    <dgm:pt modelId="{7ABACCD0-B7EF-4F95-9505-2D3638892AFC}" type="sibTrans" cxnId="{B2A3EAA3-9D52-415D-9846-C56FA405C0F6}">
      <dgm:prSet/>
      <dgm:spPr/>
      <dgm:t>
        <a:bodyPr/>
        <a:lstStyle/>
        <a:p>
          <a:endParaRPr lang="en-US"/>
        </a:p>
      </dgm:t>
    </dgm:pt>
    <dgm:pt modelId="{CCF63A6F-DCA8-4C90-B5BC-6A1BD109AFDF}">
      <dgm:prSet phldrT="[Text]"/>
      <dgm:spPr/>
      <dgm:t>
        <a:bodyPr/>
        <a:lstStyle/>
        <a:p>
          <a:r>
            <a:rPr lang="en-US" b="1" dirty="0">
              <a:latin typeface="Arial" panose="020B0604020202020204" pitchFamily="34" charset="0"/>
              <a:cs typeface="Arial" panose="020B0604020202020204" pitchFamily="34" charset="0"/>
            </a:rPr>
            <a:t>◊ Medical Guidelines</a:t>
          </a:r>
        </a:p>
        <a:p>
          <a:r>
            <a:rPr lang="en-US" b="1" dirty="0">
              <a:latin typeface="Arial" panose="020B0604020202020204" pitchFamily="34" charset="0"/>
              <a:cs typeface="Arial" panose="020B0604020202020204" pitchFamily="34" charset="0"/>
            </a:rPr>
            <a:t>◊ Services</a:t>
          </a:r>
        </a:p>
        <a:p>
          <a:r>
            <a:rPr lang="en-US" b="1" dirty="0">
              <a:latin typeface="Arial" panose="020B0604020202020204" pitchFamily="34" charset="0"/>
              <a:cs typeface="Arial" panose="020B0604020202020204" pitchFamily="34" charset="0"/>
            </a:rPr>
            <a:t>◊ Equipment, safety, 		cleaning</a:t>
          </a:r>
        </a:p>
        <a:p>
          <a:r>
            <a:rPr lang="en-US" b="1" dirty="0">
              <a:latin typeface="Arial" panose="020B0604020202020204" pitchFamily="34" charset="0"/>
              <a:cs typeface="Arial" panose="020B0604020202020204" pitchFamily="34" charset="0"/>
            </a:rPr>
            <a:t>◊ Laboratory</a:t>
          </a:r>
        </a:p>
        <a:p>
          <a:r>
            <a:rPr lang="en-US" b="1" dirty="0">
              <a:latin typeface="Arial" panose="020B0604020202020204" pitchFamily="34" charset="0"/>
              <a:cs typeface="Arial" panose="020B0604020202020204" pitchFamily="34" charset="0"/>
            </a:rPr>
            <a:t>◊ Emergency Procedures</a:t>
          </a:r>
        </a:p>
        <a:p>
          <a:r>
            <a:rPr lang="en-US" b="1" dirty="0">
              <a:latin typeface="Arial" panose="020B0604020202020204" pitchFamily="34" charset="0"/>
              <a:cs typeface="Arial" panose="020B0604020202020204" pitchFamily="34" charset="0"/>
            </a:rPr>
            <a:t>◊ Drug/Biological 	Management</a:t>
          </a:r>
        </a:p>
        <a:p>
          <a:endParaRPr lang="en-US" dirty="0"/>
        </a:p>
      </dgm:t>
    </dgm:pt>
    <dgm:pt modelId="{0104D1D2-7515-4732-B146-79F07ABDF9BB}" type="parTrans" cxnId="{91592F76-815E-40C3-97C1-8FC6DB8CF74F}">
      <dgm:prSet/>
      <dgm:spPr/>
      <dgm:t>
        <a:bodyPr/>
        <a:lstStyle/>
        <a:p>
          <a:endParaRPr lang="en-US"/>
        </a:p>
      </dgm:t>
    </dgm:pt>
    <dgm:pt modelId="{E98342A2-51FF-4430-8834-15E3F1D10B1F}" type="sibTrans" cxnId="{91592F76-815E-40C3-97C1-8FC6DB8CF74F}">
      <dgm:prSet/>
      <dgm:spPr/>
      <dgm:t>
        <a:bodyPr/>
        <a:lstStyle/>
        <a:p>
          <a:endParaRPr lang="en-US"/>
        </a:p>
      </dgm:t>
    </dgm:pt>
    <dgm:pt modelId="{EDCDCADE-C980-428A-B0C7-7A80C83A8FFE}" type="pres">
      <dgm:prSet presAssocID="{2E92D390-958D-4F5C-8044-C232AC7AF3B8}" presName="Name0" presStyleCnt="0">
        <dgm:presLayoutVars>
          <dgm:chMax val="5"/>
          <dgm:chPref val="5"/>
          <dgm:dir/>
          <dgm:animLvl val="lvl"/>
        </dgm:presLayoutVars>
      </dgm:prSet>
      <dgm:spPr/>
    </dgm:pt>
    <dgm:pt modelId="{491BB5F3-B606-432A-952A-18D7026BBE80}" type="pres">
      <dgm:prSet presAssocID="{0264ABE7-F2EB-4273-A9D9-CA34034541E2}" presName="parentText1" presStyleLbl="node1" presStyleIdx="0" presStyleCnt="3" custLinFactNeighborX="-204" custLinFactNeighborY="-2932">
        <dgm:presLayoutVars>
          <dgm:chMax/>
          <dgm:chPref val="3"/>
          <dgm:bulletEnabled val="1"/>
        </dgm:presLayoutVars>
      </dgm:prSet>
      <dgm:spPr/>
    </dgm:pt>
    <dgm:pt modelId="{92495838-B8C6-4143-A111-84F7DF9DEEAE}" type="pres">
      <dgm:prSet presAssocID="{0264ABE7-F2EB-4273-A9D9-CA34034541E2}" presName="childText1" presStyleLbl="solidAlignAcc1" presStyleIdx="0" presStyleCnt="3" custScaleX="100141" custScaleY="105435" custLinFactNeighborX="350" custLinFactNeighborY="1151">
        <dgm:presLayoutVars>
          <dgm:chMax val="0"/>
          <dgm:chPref val="0"/>
          <dgm:bulletEnabled val="1"/>
        </dgm:presLayoutVars>
      </dgm:prSet>
      <dgm:spPr/>
    </dgm:pt>
    <dgm:pt modelId="{39E30EA8-E988-44CB-8A58-48FC5F8BDB75}" type="pres">
      <dgm:prSet presAssocID="{CEF81469-35B4-440E-9EFB-BD08439027DC}" presName="parentText2" presStyleLbl="node1" presStyleIdx="1" presStyleCnt="3">
        <dgm:presLayoutVars>
          <dgm:chMax/>
          <dgm:chPref val="3"/>
          <dgm:bulletEnabled val="1"/>
        </dgm:presLayoutVars>
      </dgm:prSet>
      <dgm:spPr/>
    </dgm:pt>
    <dgm:pt modelId="{C133E429-F226-42DA-AA09-496DA9CBFBD5}" type="pres">
      <dgm:prSet presAssocID="{CEF81469-35B4-440E-9EFB-BD08439027DC}" presName="childText2" presStyleLbl="solidAlignAcc1" presStyleIdx="1" presStyleCnt="3">
        <dgm:presLayoutVars>
          <dgm:chMax val="0"/>
          <dgm:chPref val="0"/>
          <dgm:bulletEnabled val="1"/>
        </dgm:presLayoutVars>
      </dgm:prSet>
      <dgm:spPr/>
    </dgm:pt>
    <dgm:pt modelId="{DA0E4DCE-D160-4204-810A-8F2CE6883B23}" type="pres">
      <dgm:prSet presAssocID="{293DF2AF-EE63-4583-A3F8-55BCAD027828}" presName="parentText3" presStyleLbl="node1" presStyleIdx="2" presStyleCnt="3">
        <dgm:presLayoutVars>
          <dgm:chMax/>
          <dgm:chPref val="3"/>
          <dgm:bulletEnabled val="1"/>
        </dgm:presLayoutVars>
      </dgm:prSet>
      <dgm:spPr/>
    </dgm:pt>
    <dgm:pt modelId="{98690370-A740-4DCC-8EC5-CCF579FFD225}" type="pres">
      <dgm:prSet presAssocID="{293DF2AF-EE63-4583-A3F8-55BCAD027828}" presName="childText3" presStyleLbl="solidAlignAcc1" presStyleIdx="2" presStyleCnt="3">
        <dgm:presLayoutVars>
          <dgm:chMax val="0"/>
          <dgm:chPref val="0"/>
          <dgm:bulletEnabled val="1"/>
        </dgm:presLayoutVars>
      </dgm:prSet>
      <dgm:spPr/>
    </dgm:pt>
  </dgm:ptLst>
  <dgm:cxnLst>
    <dgm:cxn modelId="{86A2D705-50C2-4B69-AE48-57507FBCE22D}" type="presOf" srcId="{BE771703-B326-43E7-A183-BB8437DE77B8}" destId="{92495838-B8C6-4143-A111-84F7DF9DEEAE}" srcOrd="0" destOrd="0" presId="urn:microsoft.com/office/officeart/2009/3/layout/IncreasingArrowsProcess"/>
    <dgm:cxn modelId="{F2564236-C651-4050-9C43-303688DEB413}" type="presOf" srcId="{10D95962-F51C-423B-9301-2B872F25C5C1}" destId="{C133E429-F226-42DA-AA09-496DA9CBFBD5}" srcOrd="0" destOrd="0" presId="urn:microsoft.com/office/officeart/2009/3/layout/IncreasingArrowsProcess"/>
    <dgm:cxn modelId="{1311E85F-0998-4F02-9365-A012396166A4}" type="presOf" srcId="{CEF81469-35B4-440E-9EFB-BD08439027DC}" destId="{39E30EA8-E988-44CB-8A58-48FC5F8BDB75}" srcOrd="0" destOrd="0" presId="urn:microsoft.com/office/officeart/2009/3/layout/IncreasingArrowsProcess"/>
    <dgm:cxn modelId="{BB46506E-1353-4545-91AE-53A9C9EC4CD1}" type="presOf" srcId="{CCF63A6F-DCA8-4C90-B5BC-6A1BD109AFDF}" destId="{98690370-A740-4DCC-8EC5-CCF579FFD225}" srcOrd="0" destOrd="0" presId="urn:microsoft.com/office/officeart/2009/3/layout/IncreasingArrowsProcess"/>
    <dgm:cxn modelId="{91592F76-815E-40C3-97C1-8FC6DB8CF74F}" srcId="{293DF2AF-EE63-4583-A3F8-55BCAD027828}" destId="{CCF63A6F-DCA8-4C90-B5BC-6A1BD109AFDF}" srcOrd="0" destOrd="0" parTransId="{0104D1D2-7515-4732-B146-79F07ABDF9BB}" sibTransId="{E98342A2-51FF-4430-8834-15E3F1D10B1F}"/>
    <dgm:cxn modelId="{DD6B817D-C0C0-4D9A-8200-B7F430F014C7}" srcId="{2E92D390-958D-4F5C-8044-C232AC7AF3B8}" destId="{CEF81469-35B4-440E-9EFB-BD08439027DC}" srcOrd="1" destOrd="0" parTransId="{565C7464-1936-490D-9A56-D741E5E0E1C0}" sibTransId="{879C398C-1526-445F-A54B-DB50F5F34BEE}"/>
    <dgm:cxn modelId="{B2A3EAA3-9D52-415D-9846-C56FA405C0F6}" srcId="{2E92D390-958D-4F5C-8044-C232AC7AF3B8}" destId="{293DF2AF-EE63-4583-A3F8-55BCAD027828}" srcOrd="2" destOrd="0" parTransId="{C6D8C8A6-7BF8-4480-83D4-C1EBF3688918}" sibTransId="{7ABACCD0-B7EF-4F95-9505-2D3638892AFC}"/>
    <dgm:cxn modelId="{5E582DA9-40AE-4C0B-90FF-50B195837F3F}" srcId="{0264ABE7-F2EB-4273-A9D9-CA34034541E2}" destId="{BE771703-B326-43E7-A183-BB8437DE77B8}" srcOrd="0" destOrd="0" parTransId="{5F6FD00B-828E-4136-ADB3-23F908E72040}" sibTransId="{5907AA29-45B1-46B8-82BA-6FEC722356A9}"/>
    <dgm:cxn modelId="{492AD2B1-EAB6-41B6-8014-B27A4C082CBF}" srcId="{CEF81469-35B4-440E-9EFB-BD08439027DC}" destId="{10D95962-F51C-423B-9301-2B872F25C5C1}" srcOrd="0" destOrd="0" parTransId="{33E18703-2705-4B83-8927-817FF854F5D3}" sibTransId="{297AFE98-88DC-4B49-A1C4-CD97F853B602}"/>
    <dgm:cxn modelId="{0A3020B9-0F96-4022-8269-47C43A5AF850}" type="presOf" srcId="{0264ABE7-F2EB-4273-A9D9-CA34034541E2}" destId="{491BB5F3-B606-432A-952A-18D7026BBE80}" srcOrd="0" destOrd="0" presId="urn:microsoft.com/office/officeart/2009/3/layout/IncreasingArrowsProcess"/>
    <dgm:cxn modelId="{2826F9C4-58D5-4EF4-834F-110EB739436A}" type="presOf" srcId="{293DF2AF-EE63-4583-A3F8-55BCAD027828}" destId="{DA0E4DCE-D160-4204-810A-8F2CE6883B23}" srcOrd="0" destOrd="0" presId="urn:microsoft.com/office/officeart/2009/3/layout/IncreasingArrowsProcess"/>
    <dgm:cxn modelId="{8AF59CE4-6492-474F-944B-F1FEE5D28957}" type="presOf" srcId="{2E92D390-958D-4F5C-8044-C232AC7AF3B8}" destId="{EDCDCADE-C980-428A-B0C7-7A80C83A8FFE}" srcOrd="0" destOrd="0" presId="urn:microsoft.com/office/officeart/2009/3/layout/IncreasingArrowsProcess"/>
    <dgm:cxn modelId="{2563D9FD-52F0-429B-ACD1-ED3D2908A8A5}" srcId="{2E92D390-958D-4F5C-8044-C232AC7AF3B8}" destId="{0264ABE7-F2EB-4273-A9D9-CA34034541E2}" srcOrd="0" destOrd="0" parTransId="{215685F0-6E8B-4A3D-A7E1-5E7B1DD7377A}" sibTransId="{D8A91372-DC2D-47C2-80BE-ABF820BE1BB2}"/>
    <dgm:cxn modelId="{DA59CE4C-52CF-4693-BB93-1C03C729DD65}" type="presParOf" srcId="{EDCDCADE-C980-428A-B0C7-7A80C83A8FFE}" destId="{491BB5F3-B606-432A-952A-18D7026BBE80}" srcOrd="0" destOrd="0" presId="urn:microsoft.com/office/officeart/2009/3/layout/IncreasingArrowsProcess"/>
    <dgm:cxn modelId="{8226B4D8-635A-4483-9470-C3DC75B790C8}" type="presParOf" srcId="{EDCDCADE-C980-428A-B0C7-7A80C83A8FFE}" destId="{92495838-B8C6-4143-A111-84F7DF9DEEAE}" srcOrd="1" destOrd="0" presId="urn:microsoft.com/office/officeart/2009/3/layout/IncreasingArrowsProcess"/>
    <dgm:cxn modelId="{05683A76-D697-4941-B1F9-2CC3AC3642B8}" type="presParOf" srcId="{EDCDCADE-C980-428A-B0C7-7A80C83A8FFE}" destId="{39E30EA8-E988-44CB-8A58-48FC5F8BDB75}" srcOrd="2" destOrd="0" presId="urn:microsoft.com/office/officeart/2009/3/layout/IncreasingArrowsProcess"/>
    <dgm:cxn modelId="{90CADCBD-A574-41B5-986D-34397DD1F023}" type="presParOf" srcId="{EDCDCADE-C980-428A-B0C7-7A80C83A8FFE}" destId="{C133E429-F226-42DA-AA09-496DA9CBFBD5}" srcOrd="3" destOrd="0" presId="urn:microsoft.com/office/officeart/2009/3/layout/IncreasingArrowsProcess"/>
    <dgm:cxn modelId="{7CCDD493-4071-4DA1-90E9-032602A389A4}" type="presParOf" srcId="{EDCDCADE-C980-428A-B0C7-7A80C83A8FFE}" destId="{DA0E4DCE-D160-4204-810A-8F2CE6883B23}" srcOrd="4" destOrd="0" presId="urn:microsoft.com/office/officeart/2009/3/layout/IncreasingArrowsProcess"/>
    <dgm:cxn modelId="{1CC7F7D9-3875-43E8-8F62-EAD79C22B682}" type="presParOf" srcId="{EDCDCADE-C980-428A-B0C7-7A80C83A8FFE}" destId="{98690370-A740-4DCC-8EC5-CCF579FFD225}"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5F98E-A21F-4587-A744-0DA3A73635CE}">
      <dsp:nvSpPr>
        <dsp:cNvPr id="0" name=""/>
        <dsp:cNvSpPr/>
      </dsp:nvSpPr>
      <dsp:spPr>
        <a:xfrm rot="10800000">
          <a:off x="1772088" y="2304"/>
          <a:ext cx="5824016" cy="1220549"/>
        </a:xfrm>
        <a:prstGeom prst="homePlat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22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Arial Black" panose="020B0A04020102020204" pitchFamily="34" charset="0"/>
            </a:rPr>
            <a:t>Write a Plan based on HVA’s.</a:t>
          </a:r>
        </a:p>
      </dsp:txBody>
      <dsp:txXfrm rot="10800000">
        <a:off x="2077225" y="2304"/>
        <a:ext cx="5518879" cy="1220549"/>
      </dsp:txXfrm>
    </dsp:sp>
    <dsp:sp modelId="{6DDCBF63-3072-4D3F-AE93-43719E755A13}">
      <dsp:nvSpPr>
        <dsp:cNvPr id="0" name=""/>
        <dsp:cNvSpPr/>
      </dsp:nvSpPr>
      <dsp:spPr>
        <a:xfrm>
          <a:off x="1161814" y="2304"/>
          <a:ext cx="1220549" cy="122054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EA7D2EF-7D8E-468F-A035-BA3D73087931}">
      <dsp:nvSpPr>
        <dsp:cNvPr id="0" name=""/>
        <dsp:cNvSpPr/>
      </dsp:nvSpPr>
      <dsp:spPr>
        <a:xfrm rot="10800000">
          <a:off x="1772088" y="1587197"/>
          <a:ext cx="5824016" cy="1220549"/>
        </a:xfrm>
        <a:prstGeom prst="homePlat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22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Arial Black" panose="020B0A04020102020204" pitchFamily="34" charset="0"/>
            </a:rPr>
            <a:t>Include Policy &amp; Procedure</a:t>
          </a:r>
        </a:p>
      </dsp:txBody>
      <dsp:txXfrm rot="10800000">
        <a:off x="2077225" y="1587197"/>
        <a:ext cx="5518879" cy="1220549"/>
      </dsp:txXfrm>
    </dsp:sp>
    <dsp:sp modelId="{C21D0AAF-9299-4FEF-9E3C-DCCEF23FCCD8}">
      <dsp:nvSpPr>
        <dsp:cNvPr id="0" name=""/>
        <dsp:cNvSpPr/>
      </dsp:nvSpPr>
      <dsp:spPr>
        <a:xfrm>
          <a:off x="1161814" y="1587197"/>
          <a:ext cx="1220549" cy="1220549"/>
        </a:xfrm>
        <a:prstGeom prst="ellipse">
          <a:avLst/>
        </a:prstGeom>
        <a:blipFill>
          <a:blip xmlns:r="http://schemas.openxmlformats.org/officeDocument/2006/relationships" r:embed="rId2"/>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F45DDED-4EC8-4083-974E-091905CAE3B4}">
      <dsp:nvSpPr>
        <dsp:cNvPr id="0" name=""/>
        <dsp:cNvSpPr/>
      </dsp:nvSpPr>
      <dsp:spPr>
        <a:xfrm rot="10800000">
          <a:off x="1772088" y="3172090"/>
          <a:ext cx="5824016" cy="1220549"/>
        </a:xfrm>
        <a:prstGeom prst="homePlat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228"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latin typeface="Arial Black" panose="020B0A04020102020204" pitchFamily="34" charset="0"/>
            </a:rPr>
            <a:t>Include a Communication Plan.</a:t>
          </a:r>
        </a:p>
      </dsp:txBody>
      <dsp:txXfrm rot="10800000">
        <a:off x="2077225" y="3172090"/>
        <a:ext cx="5518879" cy="1220549"/>
      </dsp:txXfrm>
    </dsp:sp>
    <dsp:sp modelId="{C55D9153-3027-49CE-998C-F2796AF04132}">
      <dsp:nvSpPr>
        <dsp:cNvPr id="0" name=""/>
        <dsp:cNvSpPr/>
      </dsp:nvSpPr>
      <dsp:spPr>
        <a:xfrm>
          <a:off x="1161814" y="3172090"/>
          <a:ext cx="1220549" cy="122054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1E20D42-4CDE-4305-BE83-4FA1319BB33A}">
      <dsp:nvSpPr>
        <dsp:cNvPr id="0" name=""/>
        <dsp:cNvSpPr/>
      </dsp:nvSpPr>
      <dsp:spPr>
        <a:xfrm rot="10800000">
          <a:off x="1772088" y="4756982"/>
          <a:ext cx="5824016" cy="1220549"/>
        </a:xfrm>
        <a:prstGeom prst="homePlat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22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Arial Black" panose="020B0A04020102020204" pitchFamily="34" charset="0"/>
            </a:rPr>
            <a:t>Training &amp; Testing</a:t>
          </a:r>
        </a:p>
      </dsp:txBody>
      <dsp:txXfrm rot="10800000">
        <a:off x="2077225" y="4756982"/>
        <a:ext cx="5518879" cy="1220549"/>
      </dsp:txXfrm>
    </dsp:sp>
    <dsp:sp modelId="{DCE0A943-6A53-4C7F-B3E3-F609AB12D996}">
      <dsp:nvSpPr>
        <dsp:cNvPr id="0" name=""/>
        <dsp:cNvSpPr/>
      </dsp:nvSpPr>
      <dsp:spPr>
        <a:xfrm>
          <a:off x="1161814" y="4756982"/>
          <a:ext cx="1220549" cy="122054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BB5F3-B606-432A-952A-18D7026BBE80}">
      <dsp:nvSpPr>
        <dsp:cNvPr id="0" name=""/>
        <dsp:cNvSpPr/>
      </dsp:nvSpPr>
      <dsp:spPr>
        <a:xfrm>
          <a:off x="0" y="64476"/>
          <a:ext cx="9875520" cy="1438251"/>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28323" numCol="1" spcCol="1270" anchor="ctr" anchorCtr="0">
          <a:noAutofit/>
        </a:bodyPr>
        <a:lstStyle/>
        <a:p>
          <a:pPr marL="0" lvl="0" indent="0" algn="l" defTabSz="1244600">
            <a:lnSpc>
              <a:spcPct val="90000"/>
            </a:lnSpc>
            <a:spcBef>
              <a:spcPct val="0"/>
            </a:spcBef>
            <a:spcAft>
              <a:spcPct val="35000"/>
            </a:spcAft>
            <a:buNone/>
          </a:pPr>
          <a:r>
            <a:rPr lang="en-US" sz="2800" kern="1200" dirty="0"/>
            <a:t>Compliance</a:t>
          </a:r>
        </a:p>
      </dsp:txBody>
      <dsp:txXfrm>
        <a:off x="0" y="424039"/>
        <a:ext cx="9515957" cy="719125"/>
      </dsp:txXfrm>
    </dsp:sp>
    <dsp:sp modelId="{92495838-B8C6-4143-A111-84F7DF9DEEAE}">
      <dsp:nvSpPr>
        <dsp:cNvPr id="0" name=""/>
        <dsp:cNvSpPr/>
      </dsp:nvSpPr>
      <dsp:spPr>
        <a:xfrm>
          <a:off x="9573" y="1172344"/>
          <a:ext cx="3045948" cy="2921185"/>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n-US" sz="1700" b="1" kern="1200" dirty="0">
              <a:latin typeface="Arial" panose="020B0604020202020204" pitchFamily="34" charset="0"/>
              <a:cs typeface="Arial" panose="020B0604020202020204" pitchFamily="34" charset="0"/>
            </a:rPr>
            <a:t>◊ Compliance Plan</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Program Evaluation</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Emergency  	Preparedness</a:t>
          </a:r>
        </a:p>
      </dsp:txBody>
      <dsp:txXfrm>
        <a:off x="9573" y="1172344"/>
        <a:ext cx="3045948" cy="2921185"/>
      </dsp:txXfrm>
    </dsp:sp>
    <dsp:sp modelId="{39E30EA8-E988-44CB-8A58-48FC5F8BDB75}">
      <dsp:nvSpPr>
        <dsp:cNvPr id="0" name=""/>
        <dsp:cNvSpPr/>
      </dsp:nvSpPr>
      <dsp:spPr>
        <a:xfrm>
          <a:off x="3042732" y="586063"/>
          <a:ext cx="6833859" cy="1438251"/>
        </a:xfrm>
        <a:prstGeom prst="rightArrow">
          <a:avLst>
            <a:gd name="adj1" fmla="val 50000"/>
            <a:gd name="adj2" fmla="val 50000"/>
          </a:avLst>
        </a:prstGeom>
        <a:solidFill>
          <a:schemeClr val="accent3">
            <a:hueOff val="1554279"/>
            <a:satOff val="-22994"/>
            <a:lumOff val="4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28323" numCol="1" spcCol="1270" anchor="ctr" anchorCtr="0">
          <a:noAutofit/>
        </a:bodyPr>
        <a:lstStyle/>
        <a:p>
          <a:pPr marL="0" lvl="0" indent="0" algn="l" defTabSz="1244600">
            <a:lnSpc>
              <a:spcPct val="90000"/>
            </a:lnSpc>
            <a:spcBef>
              <a:spcPct val="0"/>
            </a:spcBef>
            <a:spcAft>
              <a:spcPct val="35000"/>
            </a:spcAft>
            <a:buNone/>
          </a:pPr>
          <a:r>
            <a:rPr lang="en-US" sz="2800" kern="1200" dirty="0"/>
            <a:t>Administration</a:t>
          </a:r>
        </a:p>
      </dsp:txBody>
      <dsp:txXfrm>
        <a:off x="3042732" y="945626"/>
        <a:ext cx="6474296" cy="719125"/>
      </dsp:txXfrm>
    </dsp:sp>
    <dsp:sp modelId="{C133E429-F226-42DA-AA09-496DA9CBFBD5}">
      <dsp:nvSpPr>
        <dsp:cNvPr id="0" name=""/>
        <dsp:cNvSpPr/>
      </dsp:nvSpPr>
      <dsp:spPr>
        <a:xfrm>
          <a:off x="3042732" y="1695163"/>
          <a:ext cx="3041660" cy="2770602"/>
        </a:xfrm>
        <a:prstGeom prst="rect">
          <a:avLst/>
        </a:prstGeom>
        <a:solidFill>
          <a:schemeClr val="lt1">
            <a:hueOff val="0"/>
            <a:satOff val="0"/>
            <a:lumOff val="0"/>
            <a:alphaOff val="0"/>
          </a:schemeClr>
        </a:solidFill>
        <a:ln w="12700" cap="flat" cmpd="sng" algn="ctr">
          <a:solidFill>
            <a:schemeClr val="accent3">
              <a:hueOff val="1554279"/>
              <a:satOff val="-22994"/>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Organization</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Personnel</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Records Management</a:t>
          </a:r>
        </a:p>
      </dsp:txBody>
      <dsp:txXfrm>
        <a:off x="3042732" y="1695163"/>
        <a:ext cx="3041660" cy="2770602"/>
      </dsp:txXfrm>
    </dsp:sp>
    <dsp:sp modelId="{DA0E4DCE-D160-4204-810A-8F2CE6883B23}">
      <dsp:nvSpPr>
        <dsp:cNvPr id="0" name=""/>
        <dsp:cNvSpPr/>
      </dsp:nvSpPr>
      <dsp:spPr>
        <a:xfrm>
          <a:off x="6084392" y="1065480"/>
          <a:ext cx="3792199" cy="1438251"/>
        </a:xfrm>
        <a:prstGeom prst="rightArrow">
          <a:avLst>
            <a:gd name="adj1" fmla="val 50000"/>
            <a:gd name="adj2" fmla="val 50000"/>
          </a:avLst>
        </a:prstGeom>
        <a:solidFill>
          <a:schemeClr val="accent3">
            <a:hueOff val="3108557"/>
            <a:satOff val="-45988"/>
            <a:lumOff val="8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28323" numCol="1" spcCol="1270" anchor="ctr" anchorCtr="0">
          <a:noAutofit/>
        </a:bodyPr>
        <a:lstStyle/>
        <a:p>
          <a:pPr marL="0" lvl="0" indent="0" algn="l" defTabSz="1244600">
            <a:lnSpc>
              <a:spcPct val="90000"/>
            </a:lnSpc>
            <a:spcBef>
              <a:spcPct val="0"/>
            </a:spcBef>
            <a:spcAft>
              <a:spcPct val="35000"/>
            </a:spcAft>
            <a:buNone/>
          </a:pPr>
          <a:r>
            <a:rPr lang="en-US" sz="2800" kern="1200" dirty="0"/>
            <a:t>Patient-Care</a:t>
          </a:r>
        </a:p>
      </dsp:txBody>
      <dsp:txXfrm>
        <a:off x="6084392" y="1425043"/>
        <a:ext cx="3432636" cy="719125"/>
      </dsp:txXfrm>
    </dsp:sp>
    <dsp:sp modelId="{98690370-A740-4DCC-8EC5-CCF579FFD225}">
      <dsp:nvSpPr>
        <dsp:cNvPr id="0" name=""/>
        <dsp:cNvSpPr/>
      </dsp:nvSpPr>
      <dsp:spPr>
        <a:xfrm>
          <a:off x="6084392" y="2174580"/>
          <a:ext cx="3041660" cy="2730055"/>
        </a:xfrm>
        <a:prstGeom prst="rect">
          <a:avLst/>
        </a:prstGeom>
        <a:solidFill>
          <a:schemeClr val="lt1">
            <a:hueOff val="0"/>
            <a:satOff val="0"/>
            <a:lumOff val="0"/>
            <a:alphaOff val="0"/>
          </a:schemeClr>
        </a:solidFill>
        <a:ln w="12700" cap="flat" cmpd="sng" algn="ctr">
          <a:solidFill>
            <a:schemeClr val="accent3">
              <a:hueOff val="3108557"/>
              <a:satOff val="-45988"/>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Medical Guidelines</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Services</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Equipment, safety, 		cleaning</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Laboratory</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Emergency Procedures</a:t>
          </a:r>
        </a:p>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 Drug/Biological 	Management</a:t>
          </a:r>
        </a:p>
        <a:p>
          <a:pPr marL="0" lvl="0" indent="0" algn="l" defTabSz="755650">
            <a:lnSpc>
              <a:spcPct val="90000"/>
            </a:lnSpc>
            <a:spcBef>
              <a:spcPct val="0"/>
            </a:spcBef>
            <a:spcAft>
              <a:spcPct val="35000"/>
            </a:spcAft>
            <a:buNone/>
          </a:pPr>
          <a:endParaRPr lang="en-US" sz="1700" kern="1200" dirty="0"/>
        </a:p>
      </dsp:txBody>
      <dsp:txXfrm>
        <a:off x="6084392" y="2174580"/>
        <a:ext cx="3041660" cy="273005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788836-7386-45F6-A70A-1AA089B13E73}" type="datetimeFigureOut">
              <a:rPr lang="en-US" smtClean="0"/>
              <a:t>5/26/2023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68DA5AD-7EFC-4930-A6DD-5BD392005D8F}" type="slidenum">
              <a:rPr lang="en-US" smtClean="0"/>
              <a:t>‹#›</a:t>
            </a:fld>
            <a:endParaRPr lang="en-US"/>
          </a:p>
        </p:txBody>
      </p:sp>
    </p:spTree>
    <p:extLst>
      <p:ext uri="{BB962C8B-B14F-4D97-AF65-F5344CB8AC3E}">
        <p14:creationId xmlns:p14="http://schemas.microsoft.com/office/powerpoint/2010/main" val="362163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law.cornell.edu/definitions/index.php?width=840&amp;height=800&amp;iframe=true&amp;def_id=05fdea935f65f81300c554fc16bc4b67&amp;term_occur=1&amp;term_src=Title:42:Chapter:IV:Subchapter:G:Part:493:Subpart:A:493.3" TargetMode="External"/><Relationship Id="rId3" Type="http://schemas.openxmlformats.org/officeDocument/2006/relationships/hyperlink" Target="https://www.law.cornell.edu/cfr/text/42/493.3#b" TargetMode="External"/><Relationship Id="rId7" Type="http://schemas.openxmlformats.org/officeDocument/2006/relationships/hyperlink" Target="https://www.law.cornell.edu/definitions/index.php?width=840&amp;height=800&amp;iframe=true&amp;def_id=9f27a1bf384649a492862562e0538c95&amp;term_occur=1&amp;term_src=Title:42:Chapter:IV:Subchapter:G:Part:493:Subpart:A:493.3"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law.cornell.edu/definitions/index.php?width=840&amp;height=800&amp;iframe=true&amp;def_id=4594543aca019ec0db962c5b3848aad5&amp;term_occur=1&amp;term_src=Title:42:Chapter:IV:Subchapter:G:Part:493:Subpart:A:493.3" TargetMode="External"/><Relationship Id="rId11" Type="http://schemas.openxmlformats.org/officeDocument/2006/relationships/hyperlink" Target="https://www.law.cornell.edu/definitions/index.php?width=840&amp;height=800&amp;iframe=true&amp;def_id=26f73bca573e7576e34e29310882e108&amp;term_occur=1&amp;term_src=Title:42:Chapter:IV:Subchapter:G:Part:493:Subpart:A:493.3" TargetMode="External"/><Relationship Id="rId5" Type="http://schemas.openxmlformats.org/officeDocument/2006/relationships/hyperlink" Target="https://www.law.cornell.edu/definitions/index.php?width=840&amp;height=800&amp;iframe=true&amp;def_id=a38b586c88e06ccb5a586c7025d0def2&amp;term_occur=1&amp;term_src=Title:42:Chapter:IV:Subchapter:G:Part:493:Subpart:A:493.3" TargetMode="External"/><Relationship Id="rId10" Type="http://schemas.openxmlformats.org/officeDocument/2006/relationships/hyperlink" Target="https://www.law.cornell.edu/definitions/index.php?width=840&amp;height=800&amp;iframe=true&amp;def_id=1243361bfbdf2a7cf0a4c4c66d1887fd&amp;term_occur=2&amp;term_src=Title:42:Chapter:IV:Subchapter:G:Part:493:Subpart:A:493.3" TargetMode="External"/><Relationship Id="rId4" Type="http://schemas.openxmlformats.org/officeDocument/2006/relationships/hyperlink" Target="https://www.law.cornell.edu/definitions/index.php?width=840&amp;height=800&amp;iframe=true&amp;def_id=1243361bfbdf2a7cf0a4c4c66d1887fd&amp;term_occur=1&amp;term_src=Title:42:Chapter:IV:Subchapter:G:Part:493:Subpart:A:493.3" TargetMode="External"/><Relationship Id="rId9" Type="http://schemas.openxmlformats.org/officeDocument/2006/relationships/hyperlink" Target="https://www.law.cornell.edu/definitions/index.php?width=840&amp;height=800&amp;iframe=true&amp;def_id=510a7334f00503296054ed26c20a87f1&amp;term_occur=1&amp;term_src=Title:42:Chapter:IV:Subchapter:G:Part:493:Subpart:A:493.3"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everyone for coming!  </a:t>
            </a:r>
          </a:p>
          <a:p>
            <a:endParaRPr lang="en-US" dirty="0"/>
          </a:p>
          <a:p>
            <a:r>
              <a:rPr lang="en-US" b="1" i="1" dirty="0"/>
              <a:t>Who came the farthest today?  How many hours did you travel? 1? 2? 3? 5? … PRIZE!</a:t>
            </a:r>
          </a:p>
          <a:p>
            <a:endParaRPr lang="en-US" b="1" i="1" dirty="0"/>
          </a:p>
          <a:p>
            <a:r>
              <a:rPr lang="en-US" b="1" i="1" dirty="0"/>
              <a:t>How many of you have participated in an Annual Evaluation at their clinic? - PRIZE!</a:t>
            </a:r>
          </a:p>
        </p:txBody>
      </p:sp>
      <p:sp>
        <p:nvSpPr>
          <p:cNvPr id="4" name="Slide Number Placeholder 3"/>
          <p:cNvSpPr>
            <a:spLocks noGrp="1"/>
          </p:cNvSpPr>
          <p:nvPr>
            <p:ph type="sldNum" sz="quarter" idx="5"/>
          </p:nvPr>
        </p:nvSpPr>
        <p:spPr/>
        <p:txBody>
          <a:bodyPr/>
          <a:lstStyle/>
          <a:p>
            <a:fld id="{D1866192-34CF-47BD-B4C7-ABC0A7D7549A}" type="slidenum">
              <a:rPr lang="en-US" smtClean="0"/>
              <a:t>1</a:t>
            </a:fld>
            <a:endParaRPr lang="en-US"/>
          </a:p>
        </p:txBody>
      </p:sp>
    </p:spTree>
    <p:extLst>
      <p:ext uri="{BB962C8B-B14F-4D97-AF65-F5344CB8AC3E}">
        <p14:creationId xmlns:p14="http://schemas.microsoft.com/office/powerpoint/2010/main" val="204164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development strategies provided in the update include PPE needs, specifying, during a surge or shortage, Screening / testing, Transfers, Distancing or Isolation and home-based health care settings.</a:t>
            </a:r>
          </a:p>
        </p:txBody>
      </p:sp>
      <p:sp>
        <p:nvSpPr>
          <p:cNvPr id="4" name="Slide Number Placeholder 3"/>
          <p:cNvSpPr>
            <a:spLocks noGrp="1"/>
          </p:cNvSpPr>
          <p:nvPr>
            <p:ph type="sldNum" sz="quarter" idx="5"/>
          </p:nvPr>
        </p:nvSpPr>
        <p:spPr/>
        <p:txBody>
          <a:bodyPr/>
          <a:lstStyle/>
          <a:p>
            <a:fld id="{B68DA5AD-7EFC-4930-A6DD-5BD392005D8F}" type="slidenum">
              <a:rPr lang="en-US" smtClean="0"/>
              <a:t>35</a:t>
            </a:fld>
            <a:endParaRPr lang="en-US"/>
          </a:p>
        </p:txBody>
      </p:sp>
    </p:spTree>
    <p:extLst>
      <p:ext uri="{BB962C8B-B14F-4D97-AF65-F5344CB8AC3E}">
        <p14:creationId xmlns:p14="http://schemas.microsoft.com/office/powerpoint/2010/main" val="174753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6"/>
            <a:ext cx="5732949" cy="4902884"/>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Surge planning. Surge planning should include a general plan that outlines the roles and responsibilities of the individuals in succession plans.</a:t>
            </a:r>
          </a:p>
          <a:p>
            <a:pPr>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defTabSz="465887">
              <a:defRPr/>
            </a:pPr>
            <a:fld id="{D1866192-34CF-47BD-B4C7-ABC0A7D7549A}" type="slidenum">
              <a:rPr lang="en-US">
                <a:solidFill>
                  <a:prstClr val="black"/>
                </a:solidFill>
                <a:latin typeface="Calibri" panose="020F0502020204030204"/>
              </a:rPr>
              <a:pPr defTabSz="465887">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21381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Planning developments in your Surge plans… REVIEW slide…These all circle around to other parts of your plan potentially…staffing and system functioning to succession, minimizing transmission to PPE, infection control protocols..</a:t>
            </a:r>
          </a:p>
          <a:p>
            <a:endParaRPr lang="en-US" sz="1200" dirty="0"/>
          </a:p>
          <a:p>
            <a:r>
              <a:rPr lang="en-US" sz="1200" dirty="0"/>
              <a:t>Surge plans are brought up frequently in this new update.  The main focus in your surge plans include evacuation, staffing and patient transfers, and the goals of your surge plan should address protections of health care personnel, preserving system functioning and minimizing transmission.</a:t>
            </a:r>
          </a:p>
        </p:txBody>
      </p:sp>
      <p:sp>
        <p:nvSpPr>
          <p:cNvPr id="4" name="Slide Number Placeholder 3"/>
          <p:cNvSpPr>
            <a:spLocks noGrp="1"/>
          </p:cNvSpPr>
          <p:nvPr>
            <p:ph type="sldNum" sz="quarter" idx="5"/>
          </p:nvPr>
        </p:nvSpPr>
        <p:spPr/>
        <p:txBody>
          <a:bodyPr/>
          <a:lstStyle/>
          <a:p>
            <a:fld id="{B68DA5AD-7EFC-4930-A6DD-5BD392005D8F}" type="slidenum">
              <a:rPr lang="en-US" smtClean="0"/>
              <a:t>37</a:t>
            </a:fld>
            <a:endParaRPr lang="en-US"/>
          </a:p>
        </p:txBody>
      </p:sp>
    </p:spTree>
    <p:extLst>
      <p:ext uri="{BB962C8B-B14F-4D97-AF65-F5344CB8AC3E}">
        <p14:creationId xmlns:p14="http://schemas.microsoft.com/office/powerpoint/2010/main" val="166108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Continuity of care…</a:t>
            </a:r>
          </a:p>
          <a:p>
            <a:r>
              <a:rPr lang="en-US" dirty="0"/>
              <a:t>Surveyors are asked to verify plans to address services needed that your facility can’t provide during an emergency.  Not new, but emphasized in the update.</a:t>
            </a:r>
          </a:p>
          <a:p>
            <a:r>
              <a:rPr lang="en-US" dirty="0"/>
              <a:t>Contracts…Be prepared to continue care safely when a contract isn’t fulfilled during an event and those listed were specified in the update.  Inventory, PPE, Critical equipment, transportation and surge considerations.</a:t>
            </a:r>
          </a:p>
          <a:p>
            <a:r>
              <a:rPr lang="en-US" dirty="0"/>
              <a:t>I’ve listed the planning items specifically mentioned… If I didn’t already mention it, ready.gov has a business continuity table on their website that creates a nice compact plan, including many of these listed like your essential personnel and functions. </a:t>
            </a:r>
          </a:p>
        </p:txBody>
      </p:sp>
      <p:sp>
        <p:nvSpPr>
          <p:cNvPr id="4" name="Slide Number Placeholder 3"/>
          <p:cNvSpPr>
            <a:spLocks noGrp="1"/>
          </p:cNvSpPr>
          <p:nvPr>
            <p:ph type="sldNum" sz="quarter" idx="5"/>
          </p:nvPr>
        </p:nvSpPr>
        <p:spPr/>
        <p:txBody>
          <a:bodyPr/>
          <a:lstStyle/>
          <a:p>
            <a:fld id="{B68DA5AD-7EFC-4930-A6DD-5BD392005D8F}" type="slidenum">
              <a:rPr lang="en-US" smtClean="0"/>
              <a:t>38</a:t>
            </a:fld>
            <a:endParaRPr lang="en-US"/>
          </a:p>
        </p:txBody>
      </p:sp>
    </p:spTree>
    <p:extLst>
      <p:ext uri="{BB962C8B-B14F-4D97-AF65-F5344CB8AC3E}">
        <p14:creationId xmlns:p14="http://schemas.microsoft.com/office/powerpoint/2010/main" val="4251483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7"/>
            <a:ext cx="5732949" cy="3721466"/>
          </a:xfrm>
        </p:spPr>
        <p:txBody>
          <a:bodyPr/>
          <a:lstStyle/>
          <a:p>
            <a:r>
              <a:rPr lang="en-US" dirty="0"/>
              <a:t>The communication plan in 491.12(c) primarily defines how your facility will coordinate and communicate; which I like to approach as internally and externally.   Internal communications include staff, providers, volunteers and patients.  External, with other like-facilities and emergency agencies or persons and vendors.  </a:t>
            </a:r>
          </a:p>
          <a:p>
            <a:r>
              <a:rPr lang="en-US" dirty="0"/>
              <a:t>Clinic needs and your Ability to provide assistance to other facilities or agencies are reporting considerations lending toward your cooperation and collaboration with those facilities and agencies.</a:t>
            </a:r>
          </a:p>
          <a:p>
            <a:r>
              <a:rPr lang="en-US" dirty="0"/>
              <a:t>Last, but not least, you are required to plan an alternate communication method in case of primary communication disruption.  I’m sure you’ve heard and talked about this before.  Many clinics name cell phones as their alternate.  You can read some of the suggestions made in appendix Z, tag E032.</a:t>
            </a:r>
          </a:p>
          <a:p>
            <a:r>
              <a:rPr lang="en-US" dirty="0"/>
              <a:t> </a:t>
            </a:r>
          </a:p>
          <a:p>
            <a:r>
              <a:rPr lang="en-US" dirty="0"/>
              <a:t>A couple points, it’s important to have your listings accessible.  That means printed versions in addition to digital access.  We have experienced deficiencies for clinic’s that couldn’t produce a list of emergency contact information for clinic personnel; as well as not being able to provide a list for emergency agencies or other healthcare facilities.</a:t>
            </a:r>
          </a:p>
          <a:p>
            <a:pPr>
              <a:buFont typeface="Wingdings" panose="05000000000000000000" pitchFamily="2" charset="2"/>
              <a:buNone/>
            </a:pP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1866192-34CF-47BD-B4C7-ABC0A7D7549A}" type="slidenum">
              <a:rPr lang="en-US" smtClean="0"/>
              <a:t>39</a:t>
            </a:fld>
            <a:endParaRPr lang="en-US"/>
          </a:p>
        </p:txBody>
      </p:sp>
    </p:spTree>
    <p:extLst>
      <p:ext uri="{BB962C8B-B14F-4D97-AF65-F5344CB8AC3E}">
        <p14:creationId xmlns:p14="http://schemas.microsoft.com/office/powerpoint/2010/main" val="1870280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7"/>
            <a:ext cx="5732949" cy="3721466"/>
          </a:xfrm>
        </p:spPr>
        <p:txBody>
          <a:bodyPr/>
          <a:lstStyle/>
          <a:p>
            <a:pPr>
              <a:buFont typeface="Wingdings" panose="05000000000000000000" pitchFamily="2" charset="2"/>
              <a:buNone/>
            </a:pPr>
            <a:r>
              <a:rPr lang="en-US" b="1" dirty="0">
                <a:latin typeface="Arial" panose="020B0604020202020204" pitchFamily="34" charset="0"/>
                <a:cs typeface="Arial" panose="020B0604020202020204" pitchFamily="34" charset="0"/>
              </a:rPr>
              <a:t>Another policy </a:t>
            </a:r>
            <a:r>
              <a:rPr lang="en-US" b="1" dirty="0" err="1">
                <a:latin typeface="Arial" panose="020B0604020202020204" pitchFamily="34" charset="0"/>
                <a:cs typeface="Arial" panose="020B0604020202020204" pitchFamily="34" charset="0"/>
              </a:rPr>
              <a:t>exceprt</a:t>
            </a:r>
            <a:r>
              <a:rPr lang="en-US" b="1" dirty="0">
                <a:latin typeface="Arial" panose="020B0604020202020204" pitchFamily="34" charset="0"/>
                <a:cs typeface="Arial" panose="020B0604020202020204" pitchFamily="34" charset="0"/>
              </a:rPr>
              <a:t>…REVIEW…Monitoring HHS, CMS, CDC, DHS, Assistant Secretary for Preparedness and Response Technical Resources, Assistance Center and Information Exchange-ASPR TRACIE, State and local agencies, i.e., Public Health Departments.  Also any Public Health Emergencies.  Where are PHE’s declared?</a:t>
            </a:r>
          </a:p>
          <a:p>
            <a:pPr>
              <a:buFont typeface="Wingdings" panose="05000000000000000000" pitchFamily="2" charset="2"/>
              <a:buNone/>
            </a:pPr>
            <a:r>
              <a:rPr lang="en-US" b="1" dirty="0">
                <a:latin typeface="Arial" panose="020B0604020202020204" pitchFamily="34" charset="0"/>
                <a:cs typeface="Arial" panose="020B0604020202020204" pitchFamily="34" charset="0"/>
              </a:rPr>
              <a:t>I also assigned to responsibility to the Comms officer to report needs and assistance.  This could be Source Control shortages, like masks and gloves, transfers or loss of facility function.  On the flip side, it could be similarly availability to provide assistance.  Resources could be staff, not just equipment and supply.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latin typeface="Arial" panose="020B0604020202020204" pitchFamily="34" charset="0"/>
                <a:cs typeface="Arial" panose="020B0604020202020204" pitchFamily="34" charset="0"/>
              </a:rPr>
              <a:t>Plan development documentation in communications planning.</a:t>
            </a:r>
          </a:p>
          <a:p>
            <a:pPr>
              <a:buFont typeface="Wingdings" panose="05000000000000000000" pitchFamily="2" charset="2"/>
              <a:buNone/>
            </a:pPr>
            <a:endParaRPr lang="en-US" b="1" dirty="0">
              <a:latin typeface="Arial" panose="020B0604020202020204" pitchFamily="34" charset="0"/>
              <a:cs typeface="Arial" panose="020B0604020202020204" pitchFamily="34" charset="0"/>
            </a:endParaRPr>
          </a:p>
          <a:p>
            <a:pPr>
              <a:buFont typeface="Wingdings" panose="05000000000000000000" pitchFamily="2" charset="2"/>
              <a:buNone/>
            </a:pPr>
            <a:endParaRPr lang="en-US" b="1" dirty="0">
              <a:latin typeface="Arial" panose="020B0604020202020204" pitchFamily="34" charset="0"/>
              <a:cs typeface="Arial" panose="020B0604020202020204" pitchFamily="34" charset="0"/>
            </a:endParaRPr>
          </a:p>
          <a:p>
            <a:pPr>
              <a:buFont typeface="Wingdings" panose="05000000000000000000" pitchFamily="2" charset="2"/>
              <a:buNone/>
            </a:pP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1866192-34CF-47BD-B4C7-ABC0A7D7549A}" type="slidenum">
              <a:rPr lang="en-US" smtClean="0"/>
              <a:t>40</a:t>
            </a:fld>
            <a:endParaRPr lang="en-US"/>
          </a:p>
        </p:txBody>
      </p:sp>
    </p:spTree>
    <p:extLst>
      <p:ext uri="{BB962C8B-B14F-4D97-AF65-F5344CB8AC3E}">
        <p14:creationId xmlns:p14="http://schemas.microsoft.com/office/powerpoint/2010/main" val="3763774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7"/>
            <a:ext cx="5732949" cy="3721466"/>
          </a:xfrm>
        </p:spPr>
        <p:txBody>
          <a:bodyPr/>
          <a:lstStyle/>
          <a:p>
            <a:pPr>
              <a:buFont typeface="Wingdings" panose="05000000000000000000" pitchFamily="2" charset="2"/>
              <a:buNone/>
            </a:pPr>
            <a:r>
              <a:rPr lang="en-US" b="1" dirty="0">
                <a:latin typeface="Arial" panose="020B0604020202020204" pitchFamily="34" charset="0"/>
                <a:cs typeface="Arial" panose="020B0604020202020204" pitchFamily="34" charset="0"/>
              </a:rPr>
              <a:t>Identifying who you will coordinate / collaborate with…document everything.</a:t>
            </a:r>
          </a:p>
        </p:txBody>
      </p:sp>
      <p:sp>
        <p:nvSpPr>
          <p:cNvPr id="4" name="Slide Number Placeholder 3"/>
          <p:cNvSpPr>
            <a:spLocks noGrp="1"/>
          </p:cNvSpPr>
          <p:nvPr>
            <p:ph type="sldNum" sz="quarter" idx="5"/>
          </p:nvPr>
        </p:nvSpPr>
        <p:spPr/>
        <p:txBody>
          <a:bodyPr/>
          <a:lstStyle/>
          <a:p>
            <a:fld id="{D1866192-34CF-47BD-B4C7-ABC0A7D7549A}" type="slidenum">
              <a:rPr lang="en-US" smtClean="0"/>
              <a:t>41</a:t>
            </a:fld>
            <a:endParaRPr lang="en-US"/>
          </a:p>
        </p:txBody>
      </p:sp>
    </p:spTree>
    <p:extLst>
      <p:ext uri="{BB962C8B-B14F-4D97-AF65-F5344CB8AC3E}">
        <p14:creationId xmlns:p14="http://schemas.microsoft.com/office/powerpoint/2010/main" val="309624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1181100"/>
            <a:ext cx="5670550" cy="3189288"/>
          </a:xfrm>
        </p:spPr>
      </p:sp>
      <p:sp>
        <p:nvSpPr>
          <p:cNvPr id="3" name="Notes Placeholder 2"/>
          <p:cNvSpPr>
            <a:spLocks noGrp="1"/>
          </p:cNvSpPr>
          <p:nvPr>
            <p:ph type="body" idx="1"/>
          </p:nvPr>
        </p:nvSpPr>
        <p:spPr/>
        <p:txBody>
          <a:bodyPr/>
          <a:lstStyle/>
          <a:p>
            <a:r>
              <a:rPr lang="en-US" dirty="0"/>
              <a:t>Training and Testing requirements are found in 491.12(d).  I still run into confusion over Training versus Testing, and it often results in deficiencies for clinics; as illustrated in the CMS statistics.  </a:t>
            </a:r>
            <a:r>
              <a:rPr lang="en-US" b="1" dirty="0"/>
              <a:t>Training</a:t>
            </a:r>
            <a:r>
              <a:rPr lang="en-US" dirty="0"/>
              <a:t> is referring to the training of your written plan and risk assessments.  The training has to be documented.  </a:t>
            </a:r>
          </a:p>
        </p:txBody>
      </p:sp>
      <p:sp>
        <p:nvSpPr>
          <p:cNvPr id="4" name="Slide Number Placeholder 3"/>
          <p:cNvSpPr>
            <a:spLocks noGrp="1"/>
          </p:cNvSpPr>
          <p:nvPr>
            <p:ph type="sldNum" sz="quarter" idx="5"/>
          </p:nvPr>
        </p:nvSpPr>
        <p:spPr/>
        <p:txBody>
          <a:bodyPr/>
          <a:lstStyle/>
          <a:p>
            <a:pPr defTabSz="465887">
              <a:defRPr/>
            </a:pPr>
            <a:fld id="{D1866192-34CF-47BD-B4C7-ABC0A7D7549A}" type="slidenum">
              <a:rPr lang="en-US">
                <a:solidFill>
                  <a:prstClr val="black"/>
                </a:solidFill>
                <a:latin typeface="Calibri" panose="020F0502020204030204"/>
              </a:rPr>
              <a:pPr defTabSz="465887">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139144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1181100"/>
            <a:ext cx="5670550" cy="3189288"/>
          </a:xfrm>
        </p:spPr>
      </p:sp>
      <p:sp>
        <p:nvSpPr>
          <p:cNvPr id="3" name="Notes Placeholder 2"/>
          <p:cNvSpPr>
            <a:spLocks noGrp="1"/>
          </p:cNvSpPr>
          <p:nvPr>
            <p:ph type="body" idx="1"/>
          </p:nvPr>
        </p:nvSpPr>
        <p:spPr/>
        <p:txBody>
          <a:bodyPr/>
          <a:lstStyle/>
          <a:p>
            <a:r>
              <a:rPr lang="en-US" b="1" dirty="0"/>
              <a:t>Testing</a:t>
            </a:r>
            <a:r>
              <a:rPr lang="en-US" dirty="0"/>
              <a:t> is in reference to the clinic’s participation in exercises that TEST their emergency plan.  Testing is a separate action item to be documented through an After-Action Report and Improvement Plan methodology.  Initial training of the clinic’s full emergency plan is required, then e/o year.  I’m still a proponent of annual training, two years is a long time to have little, if any, exposure, but that’s the requirement.  Ongoing training should take into account new employees or training of any plan updates.  Training for updates can be specific just for the updated parts.  You shouldn’t have to administer the entire plan.</a:t>
            </a:r>
          </a:p>
          <a:p>
            <a:r>
              <a:rPr lang="en-US" dirty="0"/>
              <a:t>Testing, as I mentioned, refers to the participation and completion of required exercises.  The first requirement is a Full-scale Community-based exercise and the second is your choice.  I listed a table top exercise here, but you can complete other types of exercises as your second exercise.  A couple Provisions still apply to the Testing component…  1 – if you experience an actual emergency activation.  I’ve spoken to a few surveyors about the pandemic recently and it seems the activation date or year is what they will use to determine to which full-scale the activation will apply…and 2 – if you can’t find a full-scale community-based exercise in your ‘community’ or timeframe needed, you can conduct a facility-based exercise instead of a community-based; keep in mind, it is still to be considered full-scale…so ‘boots on the ground.’  Not a sit-down discussion.</a:t>
            </a:r>
          </a:p>
          <a:p>
            <a:r>
              <a:rPr lang="en-US" dirty="0"/>
              <a:t>EID’s should be included.  It’s recommended a plan be implemented to include all staff’s participation over a period of time. (identified as a cycle) Exercise scenarios should vary.  No tornado and fire drill every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Exemption in testing refers to using an actual emergency to replace your full-scale exercise.  Examples:  1135 Waivers, Alerts of the activation, facility closures, meeting minutes and AAR’s.  Pretty simple I think, but it does lend to the idea that surveys are to be more stringent in their acceptance of what constitutes an emergency plan activation.  </a:t>
            </a:r>
          </a:p>
        </p:txBody>
      </p:sp>
      <p:sp>
        <p:nvSpPr>
          <p:cNvPr id="4" name="Slide Number Placeholder 3"/>
          <p:cNvSpPr>
            <a:spLocks noGrp="1"/>
          </p:cNvSpPr>
          <p:nvPr>
            <p:ph type="sldNum" sz="quarter" idx="5"/>
          </p:nvPr>
        </p:nvSpPr>
        <p:spPr/>
        <p:txBody>
          <a:bodyPr/>
          <a:lstStyle/>
          <a:p>
            <a:pPr defTabSz="465887">
              <a:defRPr/>
            </a:pPr>
            <a:fld id="{D1866192-34CF-47BD-B4C7-ABC0A7D7549A}" type="slidenum">
              <a:rPr lang="en-US">
                <a:solidFill>
                  <a:prstClr val="black"/>
                </a:solidFill>
                <a:latin typeface="Calibri" panose="020F0502020204030204"/>
              </a:rPr>
              <a:pPr defTabSz="465887">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17475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Rural Health Clinic regs in Title 42 Part 491…what does the reg say about policy?</a:t>
            </a:r>
          </a:p>
          <a:p>
            <a:endParaRPr lang="en-US" dirty="0"/>
          </a:p>
          <a:p>
            <a:r>
              <a:rPr lang="en-US" dirty="0"/>
              <a:t>This part is as much evidence of compliance as it is policy, but if you plan to require staff to maintain their own BLS, for example, then it would be prudent to include policy spelling the expectation out so that ongoing policy training serves as a reminder.  Also, if administrative personnel are expected to monitor the standard in addition, same reason.</a:t>
            </a:r>
          </a:p>
        </p:txBody>
      </p:sp>
      <p:sp>
        <p:nvSpPr>
          <p:cNvPr id="4" name="Slide Number Placeholder 3"/>
          <p:cNvSpPr>
            <a:spLocks noGrp="1"/>
          </p:cNvSpPr>
          <p:nvPr>
            <p:ph type="sldNum" sz="quarter" idx="5"/>
          </p:nvPr>
        </p:nvSpPr>
        <p:spPr/>
        <p:txBody>
          <a:bodyPr/>
          <a:lstStyle/>
          <a:p>
            <a:fld id="{D85B3E6F-9024-496D-86FC-8022EDCFDB77}" type="slidenum">
              <a:rPr lang="en-US" smtClean="0"/>
              <a:t>45</a:t>
            </a:fld>
            <a:endParaRPr lang="en-US"/>
          </a:p>
        </p:txBody>
      </p:sp>
    </p:spTree>
    <p:extLst>
      <p:ext uri="{BB962C8B-B14F-4D97-AF65-F5344CB8AC3E}">
        <p14:creationId xmlns:p14="http://schemas.microsoft.com/office/powerpoint/2010/main" val="276600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agenda is simple.  REVIEW SLIDE.</a:t>
            </a:r>
          </a:p>
          <a:p>
            <a:endParaRPr lang="en-US" dirty="0"/>
          </a:p>
          <a:p>
            <a:r>
              <a:rPr lang="en-US" b="1" i="1" dirty="0"/>
              <a:t>Question:  What Title details the Annual Program Evaluation requirements? – PRIZE!</a:t>
            </a:r>
          </a:p>
        </p:txBody>
      </p:sp>
      <p:sp>
        <p:nvSpPr>
          <p:cNvPr id="4" name="Slide Number Placeholder 3"/>
          <p:cNvSpPr>
            <a:spLocks noGrp="1"/>
          </p:cNvSpPr>
          <p:nvPr>
            <p:ph type="sldNum" sz="quarter" idx="5"/>
          </p:nvPr>
        </p:nvSpPr>
        <p:spPr/>
        <p:txBody>
          <a:bodyPr/>
          <a:lstStyle/>
          <a:p>
            <a:fld id="{D1866192-34CF-47BD-B4C7-ABC0A7D7549A}" type="slidenum">
              <a:rPr lang="en-US" smtClean="0"/>
              <a:t>2</a:t>
            </a:fld>
            <a:endParaRPr lang="en-US"/>
          </a:p>
        </p:txBody>
      </p:sp>
    </p:spTree>
    <p:extLst>
      <p:ext uri="{BB962C8B-B14F-4D97-AF65-F5344CB8AC3E}">
        <p14:creationId xmlns:p14="http://schemas.microsoft.com/office/powerpoint/2010/main" val="3906402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hone in on the second bullet about lines of authority.  This part includes a specific reference to policy, yet is general.  We recommend an organizational chart specific to the clinic to meet this standard. If you are provider-based, then the lines of authority or org chart should pass up through the hospital’s leadership to meet standards in provider-based rules in part 413.65.</a:t>
            </a:r>
          </a:p>
          <a:p>
            <a:endParaRPr lang="en-US" dirty="0"/>
          </a:p>
          <a:p>
            <a:r>
              <a:rPr lang="en-US" dirty="0"/>
              <a:t>Under the second heading, Disclosures, we don’t always see a specific policy, but it’s usually evidenced, for instance, by a manual cover page that displays the name/ownership of the clinic and signature lines that identify the medical director and the operator.</a:t>
            </a:r>
          </a:p>
        </p:txBody>
      </p:sp>
      <p:sp>
        <p:nvSpPr>
          <p:cNvPr id="4" name="Slide Number Placeholder 3"/>
          <p:cNvSpPr>
            <a:spLocks noGrp="1"/>
          </p:cNvSpPr>
          <p:nvPr>
            <p:ph type="sldNum" sz="quarter" idx="5"/>
          </p:nvPr>
        </p:nvSpPr>
        <p:spPr/>
        <p:txBody>
          <a:bodyPr/>
          <a:lstStyle/>
          <a:p>
            <a:fld id="{D85B3E6F-9024-496D-86FC-8022EDCFDB77}" type="slidenum">
              <a:rPr lang="en-US" smtClean="0"/>
              <a:t>46</a:t>
            </a:fld>
            <a:endParaRPr lang="en-US"/>
          </a:p>
        </p:txBody>
      </p:sp>
    </p:spTree>
    <p:extLst>
      <p:ext uri="{BB962C8B-B14F-4D97-AF65-F5344CB8AC3E}">
        <p14:creationId xmlns:p14="http://schemas.microsoft.com/office/powerpoint/2010/main" val="1576859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Staffing. (1) The clinic or center has a health care staff that includes one or more physicians. Rural health clinic staffs must also include one or more physician's assistants or nurse practitioners.</a:t>
            </a:r>
          </a:p>
          <a:p>
            <a:r>
              <a:rPr lang="en-US" dirty="0"/>
              <a:t>(2) The physician member may be the owner, an employee, or under agreement.</a:t>
            </a:r>
          </a:p>
          <a:p>
            <a:r>
              <a:rPr lang="en-US" dirty="0"/>
              <a:t>(3) The PA, NP, nurse-midwife, CSW or clinical psychologist member may be the owner an employee, or under contract. In the case of a clinic, at least one PA or NP must be an employee of the clinic.</a:t>
            </a:r>
          </a:p>
          <a:p>
            <a:r>
              <a:rPr lang="en-US" dirty="0"/>
              <a:t>(4) The staff may also include ancillary personnel who are supervised by the professional staff.</a:t>
            </a:r>
          </a:p>
          <a:p>
            <a:r>
              <a:rPr lang="en-US" dirty="0"/>
              <a:t>(5) The staff is sufficient to provide the services essential to the operation of the clinic or center.</a:t>
            </a:r>
          </a:p>
          <a:p>
            <a:r>
              <a:rPr lang="en-US" dirty="0"/>
              <a:t>(6) A physician, NP, PA, certified nurse-midwife, CSW, or clinical psychologist is available to furnish patient care services at all times the clinic operates. In addition, for RHCs, a NP, PA, or CNM is available to furnish patient care services at least 50 percent of the time the RHC operates.</a:t>
            </a:r>
          </a:p>
          <a:p>
            <a:endParaRPr lang="en-US" dirty="0"/>
          </a:p>
        </p:txBody>
      </p:sp>
      <p:sp>
        <p:nvSpPr>
          <p:cNvPr id="4" name="Slide Number Placeholder 3"/>
          <p:cNvSpPr>
            <a:spLocks noGrp="1"/>
          </p:cNvSpPr>
          <p:nvPr>
            <p:ph type="sldNum" sz="quarter" idx="5"/>
          </p:nvPr>
        </p:nvSpPr>
        <p:spPr/>
        <p:txBody>
          <a:bodyPr/>
          <a:lstStyle/>
          <a:p>
            <a:fld id="{D85B3E6F-9024-496D-86FC-8022EDCFDB77}" type="slidenum">
              <a:rPr lang="en-US" smtClean="0"/>
              <a:t>47</a:t>
            </a:fld>
            <a:endParaRPr lang="en-US"/>
          </a:p>
        </p:txBody>
      </p:sp>
    </p:spTree>
    <p:extLst>
      <p:ext uri="{BB962C8B-B14F-4D97-AF65-F5344CB8AC3E}">
        <p14:creationId xmlns:p14="http://schemas.microsoft.com/office/powerpoint/2010/main" val="36873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add a policy specific to the NP/PA job responsibilities or include these elements in their job description.  REVIEW SLIDE.</a:t>
            </a:r>
          </a:p>
        </p:txBody>
      </p:sp>
      <p:sp>
        <p:nvSpPr>
          <p:cNvPr id="4" name="Slide Number Placeholder 3"/>
          <p:cNvSpPr>
            <a:spLocks noGrp="1"/>
          </p:cNvSpPr>
          <p:nvPr>
            <p:ph type="sldNum" sz="quarter" idx="5"/>
          </p:nvPr>
        </p:nvSpPr>
        <p:spPr/>
        <p:txBody>
          <a:bodyPr/>
          <a:lstStyle/>
          <a:p>
            <a:fld id="{D85B3E6F-9024-496D-86FC-8022EDCFDB77}" type="slidenum">
              <a:rPr lang="en-US" smtClean="0"/>
              <a:t>48</a:t>
            </a:fld>
            <a:endParaRPr lang="en-US"/>
          </a:p>
        </p:txBody>
      </p:sp>
    </p:spTree>
    <p:extLst>
      <p:ext uri="{BB962C8B-B14F-4D97-AF65-F5344CB8AC3E}">
        <p14:creationId xmlns:p14="http://schemas.microsoft.com/office/powerpoint/2010/main" val="2675893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Services policies include…A description of the clinic’s services, medical management guidelines – Uphold and Graham, or I have seen a lot of practitioners moving to an online version, drug and biological management and our first regulatory update – biennial review as of 11/29/19.</a:t>
            </a:r>
          </a:p>
        </p:txBody>
      </p:sp>
      <p:sp>
        <p:nvSpPr>
          <p:cNvPr id="4" name="Slide Number Placeholder 3"/>
          <p:cNvSpPr>
            <a:spLocks noGrp="1"/>
          </p:cNvSpPr>
          <p:nvPr>
            <p:ph type="sldNum" sz="quarter" idx="5"/>
          </p:nvPr>
        </p:nvSpPr>
        <p:spPr/>
        <p:txBody>
          <a:bodyPr/>
          <a:lstStyle/>
          <a:p>
            <a:fld id="{D85B3E6F-9024-496D-86FC-8022EDCFDB77}" type="slidenum">
              <a:rPr lang="en-US" smtClean="0"/>
              <a:t>49</a:t>
            </a:fld>
            <a:endParaRPr lang="en-US"/>
          </a:p>
        </p:txBody>
      </p:sp>
    </p:spTree>
    <p:extLst>
      <p:ext uri="{BB962C8B-B14F-4D97-AF65-F5344CB8AC3E}">
        <p14:creationId xmlns:p14="http://schemas.microsoft.com/office/powerpoint/2010/main" val="4198180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(b)(1) – Services furnished in accordance with written policies consistent with State law.</a:t>
            </a:r>
          </a:p>
          <a:p>
            <a:endParaRPr lang="en-US" dirty="0"/>
          </a:p>
          <a:p>
            <a:r>
              <a:rPr lang="en-US" dirty="0"/>
              <a:t>Again, I view this as evidence of compliance, but your policy doesn’t completely satisfy the standard if you don’t in some way illustrate this intent.  The manual cover page includes the non-clinic member signature to accomplish this.</a:t>
            </a:r>
          </a:p>
        </p:txBody>
      </p:sp>
      <p:sp>
        <p:nvSpPr>
          <p:cNvPr id="4" name="Slide Number Placeholder 3"/>
          <p:cNvSpPr>
            <a:spLocks noGrp="1"/>
          </p:cNvSpPr>
          <p:nvPr>
            <p:ph type="sldNum" sz="quarter" idx="5"/>
          </p:nvPr>
        </p:nvSpPr>
        <p:spPr/>
        <p:txBody>
          <a:bodyPr/>
          <a:lstStyle/>
          <a:p>
            <a:fld id="{D85B3E6F-9024-496D-86FC-8022EDCFDB77}" type="slidenum">
              <a:rPr lang="en-US" smtClean="0"/>
              <a:t>50</a:t>
            </a:fld>
            <a:endParaRPr lang="en-US"/>
          </a:p>
        </p:txBody>
      </p:sp>
    </p:spTree>
    <p:extLst>
      <p:ext uri="{BB962C8B-B14F-4D97-AF65-F5344CB8AC3E}">
        <p14:creationId xmlns:p14="http://schemas.microsoft.com/office/powerpoint/2010/main" val="1180153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call the next group of policies the big three…one, because it always seems to be findings within these requirements; it encompasses a broad spectrum of possible deficiencies…and two, because they result in the most frequent survey deficiencies.</a:t>
            </a:r>
          </a:p>
          <a:p>
            <a:endParaRPr lang="en-US" dirty="0"/>
          </a:p>
          <a:p>
            <a:r>
              <a:rPr lang="en-US" dirty="0"/>
              <a:t>The first and most broad of these is the Maintenance program.  First, it starts with access and safety; which, in my opinion, implies ADA and OSHA standards.  Second, it refers to equipment.  So you need a policy that describes the inspections of electrical, mechanical and patient care equipment, frequency, etc.</a:t>
            </a:r>
          </a:p>
          <a:p>
            <a:r>
              <a:rPr lang="en-US" dirty="0"/>
              <a:t>Next, Drugs and biological storage…this is the second reference BTW…and the number 1 deficiency reported by CMS.  The policy should describe not just storage, but also address monitoring, safety, inspection, BUD, CDC MDV / SDV, administration…obviously we capture both requirements in one policy.</a:t>
            </a:r>
          </a:p>
          <a:p>
            <a:r>
              <a:rPr lang="en-US" dirty="0"/>
              <a:t>Clean and orderly is the last in 491.6.  So now we are adding cleaning policies.  This may apply to staff that clean the clinic after hours, or it may address procedures for cleaning patient exam rooms, furniture, etc.</a:t>
            </a:r>
          </a:p>
          <a:p>
            <a:r>
              <a:rPr lang="en-US" dirty="0"/>
              <a:t>To sum it up, you may end up with a half dozen policies from this one short part.</a:t>
            </a:r>
          </a:p>
        </p:txBody>
      </p:sp>
      <p:sp>
        <p:nvSpPr>
          <p:cNvPr id="4" name="Slide Number Placeholder 3"/>
          <p:cNvSpPr>
            <a:spLocks noGrp="1"/>
          </p:cNvSpPr>
          <p:nvPr>
            <p:ph type="sldNum" sz="quarter" idx="5"/>
          </p:nvPr>
        </p:nvSpPr>
        <p:spPr/>
        <p:txBody>
          <a:bodyPr/>
          <a:lstStyle/>
          <a:p>
            <a:fld id="{D85B3E6F-9024-496D-86FC-8022EDCFDB77}" type="slidenum">
              <a:rPr lang="en-US" smtClean="0"/>
              <a:t>51</a:t>
            </a:fld>
            <a:endParaRPr lang="en-US"/>
          </a:p>
        </p:txBody>
      </p:sp>
    </p:spTree>
    <p:extLst>
      <p:ext uri="{BB962C8B-B14F-4D97-AF65-F5344CB8AC3E}">
        <p14:creationId xmlns:p14="http://schemas.microsoft.com/office/powerpoint/2010/main" val="224487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ea typeface="Tahoma" panose="020B0604030504040204" pitchFamily="34" charset="0"/>
                <a:cs typeface="Times New Roman" panose="02020603050405020304" pitchFamily="18" charset="0"/>
              </a:rPr>
              <a:t>§ 493.3 </a:t>
            </a:r>
            <a:r>
              <a:rPr lang="en-US" sz="1100" u="sng" dirty="0">
                <a:latin typeface="Times New Roman" panose="02020603050405020304" pitchFamily="18" charset="0"/>
                <a:ea typeface="Tahoma" panose="020B0604030504040204" pitchFamily="34" charset="0"/>
                <a:cs typeface="Times New Roman" panose="02020603050405020304" pitchFamily="18" charset="0"/>
              </a:rPr>
              <a:t>Applicability</a:t>
            </a:r>
            <a:r>
              <a:rPr lang="en-US" sz="1100" dirty="0">
                <a:latin typeface="Times New Roman" panose="02020603050405020304" pitchFamily="18" charset="0"/>
                <a:ea typeface="Tahoma" panose="020B0604030504040204" pitchFamily="34" charset="0"/>
                <a:cs typeface="Times New Roman" panose="02020603050405020304" pitchFamily="18" charset="0"/>
              </a:rPr>
              <a:t>.</a:t>
            </a:r>
          </a:p>
          <a:p>
            <a:r>
              <a:rPr lang="en-US" sz="1100" dirty="0">
                <a:latin typeface="Times New Roman" panose="02020603050405020304" pitchFamily="18" charset="0"/>
                <a:ea typeface="Tahoma" panose="020B0604030504040204" pitchFamily="34" charset="0"/>
                <a:cs typeface="Times New Roman" panose="02020603050405020304" pitchFamily="18" charset="0"/>
              </a:rPr>
              <a:t>(a)Basic rule. Except as specified in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3" tooltip="paragraph (b)"/>
              </a:rPr>
              <a:t>paragraph (b)</a:t>
            </a:r>
            <a:r>
              <a:rPr lang="en-US" sz="1100" dirty="0">
                <a:latin typeface="Times New Roman" panose="02020603050405020304" pitchFamily="18" charset="0"/>
                <a:ea typeface="Tahoma" panose="020B0604030504040204" pitchFamily="34" charset="0"/>
                <a:cs typeface="Times New Roman" panose="02020603050405020304" pitchFamily="18" charset="0"/>
              </a:rPr>
              <a:t> of this section, a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4" tooltip="laboratory"/>
              </a:rPr>
              <a:t>laboratory</a:t>
            </a:r>
            <a:r>
              <a:rPr lang="en-US" sz="1100" dirty="0">
                <a:latin typeface="Times New Roman" panose="02020603050405020304" pitchFamily="18" charset="0"/>
                <a:ea typeface="Tahoma" panose="020B0604030504040204" pitchFamily="34" charset="0"/>
                <a:cs typeface="Times New Roman" panose="02020603050405020304" pitchFamily="18" charset="0"/>
              </a:rPr>
              <a:t> will be cited as out of compliance with section 353 of the </a:t>
            </a:r>
          </a:p>
          <a:p>
            <a:r>
              <a:rPr lang="en-US" sz="1100" dirty="0">
                <a:latin typeface="Times New Roman" panose="02020603050405020304" pitchFamily="18" charset="0"/>
                <a:ea typeface="Tahoma" panose="020B0604030504040204" pitchFamily="34" charset="0"/>
                <a:cs typeface="Times New Roman" panose="02020603050405020304" pitchFamily="18" charset="0"/>
              </a:rPr>
              <a:t>Public Health Service Act</a:t>
            </a:r>
          </a:p>
          <a:p>
            <a:r>
              <a:rPr lang="en-US" sz="1100" dirty="0">
                <a:latin typeface="Times New Roman" panose="02020603050405020304" pitchFamily="18" charset="0"/>
                <a:ea typeface="Tahoma" panose="020B0604030504040204" pitchFamily="34" charset="0"/>
                <a:cs typeface="Times New Roman" panose="02020603050405020304" pitchFamily="18" charset="0"/>
              </a:rPr>
              <a:t>unless it - </a:t>
            </a:r>
          </a:p>
          <a:p>
            <a:r>
              <a:rPr lang="en-US" sz="1100" dirty="0">
                <a:latin typeface="Times New Roman" panose="02020603050405020304" pitchFamily="18" charset="0"/>
                <a:ea typeface="Tahoma" panose="020B0604030504040204" pitchFamily="34" charset="0"/>
                <a:cs typeface="Times New Roman" panose="02020603050405020304" pitchFamily="18" charset="0"/>
              </a:rPr>
              <a:t>(1) Has a current, unrevoked or unsuspended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5" tooltip="certificate of waiver"/>
              </a:rPr>
              <a:t>certificate of waiver</a:t>
            </a:r>
            <a:r>
              <a:rPr lang="en-US" sz="1100" dirty="0">
                <a:latin typeface="Times New Roman" panose="02020603050405020304" pitchFamily="18" charset="0"/>
                <a:ea typeface="Tahoma" panose="020B0604030504040204" pitchFamily="34" charset="0"/>
                <a:cs typeface="Times New Roman" panose="02020603050405020304" pitchFamily="18" charset="0"/>
              </a:rPr>
              <a:t>, registration certificate,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6" tooltip="certificate of compliance"/>
              </a:rPr>
              <a:t>certificate of compliance</a:t>
            </a:r>
            <a:r>
              <a:rPr lang="en-US" sz="1100" dirty="0">
                <a:latin typeface="Times New Roman" panose="02020603050405020304" pitchFamily="18" charset="0"/>
                <a:ea typeface="Tahoma" panose="020B0604030504040204" pitchFamily="34" charset="0"/>
                <a:cs typeface="Times New Roman" panose="02020603050405020304" pitchFamily="18" charset="0"/>
              </a:rPr>
              <a:t>, certificate for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7" tooltip="PPM procedures"/>
              </a:rPr>
              <a:t>PPM procedures</a:t>
            </a:r>
            <a:r>
              <a:rPr lang="en-US" sz="1100" dirty="0">
                <a:latin typeface="Times New Roman" panose="02020603050405020304" pitchFamily="18" charset="0"/>
                <a:ea typeface="Tahoma" panose="020B0604030504040204" pitchFamily="34" charset="0"/>
                <a:cs typeface="Times New Roman" panose="02020603050405020304" pitchFamily="18" charset="0"/>
              </a:rPr>
              <a:t>, or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8" tooltip="certificate of accreditation"/>
              </a:rPr>
              <a:t>certificate of accreditation</a:t>
            </a:r>
            <a:r>
              <a:rPr lang="en-US" sz="1100" dirty="0">
                <a:latin typeface="Times New Roman" panose="02020603050405020304" pitchFamily="18" charset="0"/>
                <a:ea typeface="Tahoma" panose="020B0604030504040204" pitchFamily="34" charset="0"/>
                <a:cs typeface="Times New Roman" panose="02020603050405020304" pitchFamily="18" charset="0"/>
              </a:rPr>
              <a:t> issued by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9" tooltip="HHS"/>
              </a:rPr>
              <a:t>HHS</a:t>
            </a:r>
            <a:r>
              <a:rPr lang="en-US" sz="1100" dirty="0">
                <a:latin typeface="Times New Roman" panose="02020603050405020304" pitchFamily="18" charset="0"/>
                <a:ea typeface="Tahoma" panose="020B0604030504040204" pitchFamily="34" charset="0"/>
                <a:cs typeface="Times New Roman" panose="02020603050405020304" pitchFamily="18" charset="0"/>
              </a:rPr>
              <a:t> applicable to the category of examinations or procedures performed by the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10" tooltip="laboratory"/>
              </a:rPr>
              <a:t>laboratory</a:t>
            </a:r>
            <a:r>
              <a:rPr lang="en-US" sz="1100" dirty="0">
                <a:latin typeface="Times New Roman" panose="02020603050405020304" pitchFamily="18" charset="0"/>
                <a:ea typeface="Tahoma" panose="020B0604030504040204" pitchFamily="34" charset="0"/>
                <a:cs typeface="Times New Roman" panose="02020603050405020304" pitchFamily="18" charset="0"/>
              </a:rPr>
              <a:t>; or </a:t>
            </a:r>
          </a:p>
          <a:p>
            <a:r>
              <a:rPr lang="en-US" sz="1100" dirty="0">
                <a:latin typeface="Times New Roman" panose="02020603050405020304" pitchFamily="18" charset="0"/>
                <a:ea typeface="Tahoma" panose="020B0604030504040204" pitchFamily="34" charset="0"/>
                <a:cs typeface="Times New Roman" panose="02020603050405020304" pitchFamily="18" charset="0"/>
              </a:rPr>
              <a:t>(2) Is </a:t>
            </a:r>
            <a:r>
              <a:rPr lang="en-US" sz="1100" dirty="0">
                <a:latin typeface="Times New Roman" panose="02020603050405020304" pitchFamily="18" charset="0"/>
                <a:ea typeface="Tahoma" panose="020B0604030504040204" pitchFamily="34" charset="0"/>
                <a:cs typeface="Times New Roman" panose="02020603050405020304" pitchFamily="18" charset="0"/>
                <a:hlinkClick r:id="rId11" tooltip="CLIA"/>
              </a:rPr>
              <a:t>CLIA</a:t>
            </a:r>
            <a:r>
              <a:rPr lang="en-US" sz="1100" dirty="0">
                <a:latin typeface="Times New Roman" panose="02020603050405020304" pitchFamily="18" charset="0"/>
                <a:ea typeface="Tahoma" panose="020B0604030504040204" pitchFamily="34" charset="0"/>
                <a:cs typeface="Times New Roman" panose="02020603050405020304" pitchFamily="18" charset="0"/>
              </a:rPr>
              <a:t>-exempt. </a:t>
            </a:r>
          </a:p>
          <a:p>
            <a:endParaRPr lang="en-US" dirty="0"/>
          </a:p>
          <a:p>
            <a:r>
              <a:rPr lang="en-US" dirty="0"/>
              <a:t>The second of the big three is very specific to RHCs.  This policy is necessity, but consider not just the requirement to offer these CLIA waived tests when the clinic is operating, but competencies, controls, lab equipment, extended testing, etc.</a:t>
            </a:r>
          </a:p>
        </p:txBody>
      </p:sp>
      <p:sp>
        <p:nvSpPr>
          <p:cNvPr id="4" name="Slide Number Placeholder 3"/>
          <p:cNvSpPr>
            <a:spLocks noGrp="1"/>
          </p:cNvSpPr>
          <p:nvPr>
            <p:ph type="sldNum" sz="quarter" idx="5"/>
          </p:nvPr>
        </p:nvSpPr>
        <p:spPr/>
        <p:txBody>
          <a:bodyPr/>
          <a:lstStyle/>
          <a:p>
            <a:fld id="{D85B3E6F-9024-496D-86FC-8022EDCFDB77}" type="slidenum">
              <a:rPr lang="en-US" smtClean="0"/>
              <a:t>52</a:t>
            </a:fld>
            <a:endParaRPr lang="en-US"/>
          </a:p>
        </p:txBody>
      </p:sp>
    </p:spTree>
    <p:extLst>
      <p:ext uri="{BB962C8B-B14F-4D97-AF65-F5344CB8AC3E}">
        <p14:creationId xmlns:p14="http://schemas.microsoft.com/office/powerpoint/2010/main" val="2099927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specific to RHCs in 491.9 is the emergency kit and procedures.  Some of you may have a particular dislike for this requirement and it’s also another part that has some language changes.  I want to point out the differences with this change though…this is an update to the interpretive guidance, while some of the other changes we are going to talk about are in the Title.</a:t>
            </a:r>
          </a:p>
          <a:p>
            <a:r>
              <a:rPr lang="en-US" dirty="0"/>
              <a:t>So, you need a policy that describes your emergency kit contents and monitoring procedures.  We recommend a list applied to the outside of the kit with the contents and their expiration to expedite compliance inspection and further display intent to comply.</a:t>
            </a:r>
          </a:p>
        </p:txBody>
      </p:sp>
      <p:sp>
        <p:nvSpPr>
          <p:cNvPr id="4" name="Slide Number Placeholder 3"/>
          <p:cNvSpPr>
            <a:spLocks noGrp="1"/>
          </p:cNvSpPr>
          <p:nvPr>
            <p:ph type="sldNum" sz="quarter" idx="5"/>
          </p:nvPr>
        </p:nvSpPr>
        <p:spPr/>
        <p:txBody>
          <a:bodyPr/>
          <a:lstStyle/>
          <a:p>
            <a:fld id="{D85B3E6F-9024-496D-86FC-8022EDCFDB77}" type="slidenum">
              <a:rPr lang="en-US" smtClean="0"/>
              <a:t>53</a:t>
            </a:fld>
            <a:endParaRPr lang="en-US"/>
          </a:p>
        </p:txBody>
      </p:sp>
    </p:spTree>
    <p:extLst>
      <p:ext uri="{BB962C8B-B14F-4D97-AF65-F5344CB8AC3E}">
        <p14:creationId xmlns:p14="http://schemas.microsoft.com/office/powerpoint/2010/main" val="522738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current guidance for the emergency kit.</a:t>
            </a:r>
          </a:p>
        </p:txBody>
      </p:sp>
      <p:sp>
        <p:nvSpPr>
          <p:cNvPr id="4" name="Slide Number Placeholder 3"/>
          <p:cNvSpPr>
            <a:spLocks noGrp="1"/>
          </p:cNvSpPr>
          <p:nvPr>
            <p:ph type="sldNum" sz="quarter" idx="5"/>
          </p:nvPr>
        </p:nvSpPr>
        <p:spPr/>
        <p:txBody>
          <a:bodyPr/>
          <a:lstStyle/>
          <a:p>
            <a:fld id="{D85B3E6F-9024-496D-86FC-8022EDCFDB77}" type="slidenum">
              <a:rPr lang="en-US" smtClean="0"/>
              <a:t>54</a:t>
            </a:fld>
            <a:endParaRPr lang="en-US"/>
          </a:p>
        </p:txBody>
      </p:sp>
    </p:spTree>
    <p:extLst>
      <p:ext uri="{BB962C8B-B14F-4D97-AF65-F5344CB8AC3E}">
        <p14:creationId xmlns:p14="http://schemas.microsoft.com/office/powerpoint/2010/main" val="1119429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now the new guidance…READ SLIDE.  We are still required to have an emergency kit.</a:t>
            </a:r>
          </a:p>
        </p:txBody>
      </p:sp>
      <p:sp>
        <p:nvSpPr>
          <p:cNvPr id="4" name="Slide Number Placeholder 3"/>
          <p:cNvSpPr>
            <a:spLocks noGrp="1"/>
          </p:cNvSpPr>
          <p:nvPr>
            <p:ph type="sldNum" sz="quarter" idx="5"/>
          </p:nvPr>
        </p:nvSpPr>
        <p:spPr/>
        <p:txBody>
          <a:bodyPr/>
          <a:lstStyle/>
          <a:p>
            <a:fld id="{D85B3E6F-9024-496D-86FC-8022EDCFDB77}" type="slidenum">
              <a:rPr lang="en-US" smtClean="0"/>
              <a:t>55</a:t>
            </a:fld>
            <a:endParaRPr lang="en-US"/>
          </a:p>
        </p:txBody>
      </p:sp>
    </p:spTree>
    <p:extLst>
      <p:ext uri="{BB962C8B-B14F-4D97-AF65-F5344CB8AC3E}">
        <p14:creationId xmlns:p14="http://schemas.microsoft.com/office/powerpoint/2010/main" val="244888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t>
            </a:r>
            <a:r>
              <a:rPr lang="en-US" dirty="0"/>
              <a:t>is a look at the latest statistics from CMS…E-tag 4 is #1 EP deficiency in 2021; which is to Develop a Plan, Review and update.   Interesting E07, Patient Population, is #2.  This is new.  Then Names and Contact information.  Also new.  E0022 policies for sheltering.  So, now it seems that maintenance has become some issue.  Training is still showing up in the top 5.  Simple ‘competency.’</a:t>
            </a:r>
          </a:p>
          <a:p>
            <a:r>
              <a:rPr lang="en-US" u="sng" dirty="0"/>
              <a:t>CMS QCOR Survey results</a:t>
            </a:r>
            <a:r>
              <a:rPr lang="en-US" dirty="0"/>
              <a:t>.</a:t>
            </a:r>
          </a:p>
          <a:p>
            <a:r>
              <a:rPr lang="en-US" dirty="0"/>
              <a:t>E0001 – Establish program (comprehensive approach, coordinate w/ HC facilities &amp; community)</a:t>
            </a:r>
          </a:p>
          <a:p>
            <a:r>
              <a:rPr lang="en-US" dirty="0"/>
              <a:t>E0004 – Develop plan (Plan to include risk assessments, patient needs, continuity, collaboration w/ emergency officials, All-Hazards Approach)</a:t>
            </a:r>
          </a:p>
          <a:p>
            <a:r>
              <a:rPr lang="en-US" dirty="0"/>
              <a:t>E0006 – Plan based on All-hazards risk assessment</a:t>
            </a:r>
          </a:p>
          <a:p>
            <a:r>
              <a:rPr lang="en-US" dirty="0"/>
              <a:t>E0037 – Training program (initial &amp; annual training, documentation, demonstrate knowledge)</a:t>
            </a:r>
          </a:p>
          <a:p>
            <a:r>
              <a:rPr lang="en-US" dirty="0"/>
              <a:t>E0036 – Training and Testing (written Training &amp; Testing plan, based on risk assessments)</a:t>
            </a:r>
          </a:p>
          <a:p>
            <a:r>
              <a:rPr lang="en-US" dirty="0"/>
              <a:t>E0039 – Testing (Participate in two exercises, Analysis – AAR/IP)</a:t>
            </a:r>
          </a:p>
          <a:p>
            <a:endParaRPr lang="en-US" dirty="0"/>
          </a:p>
        </p:txBody>
      </p:sp>
      <p:sp>
        <p:nvSpPr>
          <p:cNvPr id="4" name="Slide Number Placeholder 3"/>
          <p:cNvSpPr>
            <a:spLocks noGrp="1"/>
          </p:cNvSpPr>
          <p:nvPr>
            <p:ph type="sldNum" sz="quarter" idx="5"/>
          </p:nvPr>
        </p:nvSpPr>
        <p:spPr/>
        <p:txBody>
          <a:bodyPr/>
          <a:lstStyle/>
          <a:p>
            <a:pPr defTabSz="465887">
              <a:defRPr/>
            </a:pPr>
            <a:fld id="{D1866192-34CF-47BD-B4C7-ABC0A7D7549A}" type="slidenum">
              <a:rPr lang="en-US">
                <a:solidFill>
                  <a:prstClr val="black"/>
                </a:solidFill>
                <a:latin typeface="Calibri" panose="020F0502020204030204"/>
              </a:rPr>
              <a:pPr defTabSz="46588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4095828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 process.  Referral policy.</a:t>
            </a:r>
          </a:p>
        </p:txBody>
      </p:sp>
      <p:sp>
        <p:nvSpPr>
          <p:cNvPr id="4" name="Slide Number Placeholder 3"/>
          <p:cNvSpPr>
            <a:spLocks noGrp="1"/>
          </p:cNvSpPr>
          <p:nvPr>
            <p:ph type="sldNum" sz="quarter" idx="5"/>
          </p:nvPr>
        </p:nvSpPr>
        <p:spPr/>
        <p:txBody>
          <a:bodyPr/>
          <a:lstStyle/>
          <a:p>
            <a:fld id="{D85B3E6F-9024-496D-86FC-8022EDCFDB77}" type="slidenum">
              <a:rPr lang="en-US" smtClean="0"/>
              <a:t>56</a:t>
            </a:fld>
            <a:endParaRPr lang="en-US"/>
          </a:p>
        </p:txBody>
      </p:sp>
    </p:spTree>
    <p:extLst>
      <p:ext uri="{BB962C8B-B14F-4D97-AF65-F5344CB8AC3E}">
        <p14:creationId xmlns:p14="http://schemas.microsoft.com/office/powerpoint/2010/main" val="3681940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know what year the RHC Act was signed into effect?</a:t>
            </a:r>
          </a:p>
          <a:p>
            <a:endParaRPr lang="en-US" dirty="0"/>
          </a:p>
          <a:p>
            <a:r>
              <a:rPr lang="en-US" dirty="0"/>
              <a:t>1977…</a:t>
            </a:r>
          </a:p>
          <a:p>
            <a:endParaRPr lang="en-US" dirty="0"/>
          </a:p>
          <a:p>
            <a:r>
              <a:rPr lang="en-US" dirty="0"/>
              <a:t>Anyone know what year HIPAA became effective?</a:t>
            </a:r>
          </a:p>
          <a:p>
            <a:endParaRPr lang="en-US" dirty="0"/>
          </a:p>
          <a:p>
            <a:r>
              <a:rPr lang="en-US" dirty="0"/>
              <a:t>1996…</a:t>
            </a:r>
          </a:p>
          <a:p>
            <a:endParaRPr lang="en-US" dirty="0"/>
          </a:p>
          <a:p>
            <a:r>
              <a:rPr lang="en-US" dirty="0"/>
              <a:t>I think it’s very interesting that a niche provider like RHC’s really plowed the way for almost twenty years before everyone else was held to healthcare privacy standards.</a:t>
            </a:r>
          </a:p>
          <a:p>
            <a:endParaRPr lang="en-US" dirty="0"/>
          </a:p>
          <a:p>
            <a:r>
              <a:rPr lang="en-US" dirty="0"/>
              <a:t>Anyway, you should have a medical record policy for your RHC.   Some of the specific requirements are summarized on the slide.</a:t>
            </a:r>
          </a:p>
        </p:txBody>
      </p:sp>
      <p:sp>
        <p:nvSpPr>
          <p:cNvPr id="4" name="Slide Number Placeholder 3"/>
          <p:cNvSpPr>
            <a:spLocks noGrp="1"/>
          </p:cNvSpPr>
          <p:nvPr>
            <p:ph type="sldNum" sz="quarter" idx="5"/>
          </p:nvPr>
        </p:nvSpPr>
        <p:spPr/>
        <p:txBody>
          <a:bodyPr/>
          <a:lstStyle/>
          <a:p>
            <a:fld id="{D85B3E6F-9024-496D-86FC-8022EDCFDB77}" type="slidenum">
              <a:rPr lang="en-US" smtClean="0"/>
              <a:t>57</a:t>
            </a:fld>
            <a:endParaRPr lang="en-US"/>
          </a:p>
        </p:txBody>
      </p:sp>
    </p:spTree>
    <p:extLst>
      <p:ext uri="{BB962C8B-B14F-4D97-AF65-F5344CB8AC3E}">
        <p14:creationId xmlns:p14="http://schemas.microsoft.com/office/powerpoint/2010/main" val="3842244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slide…</a:t>
            </a:r>
          </a:p>
        </p:txBody>
      </p:sp>
      <p:sp>
        <p:nvSpPr>
          <p:cNvPr id="4" name="Slide Number Placeholder 3"/>
          <p:cNvSpPr>
            <a:spLocks noGrp="1"/>
          </p:cNvSpPr>
          <p:nvPr>
            <p:ph type="sldNum" sz="quarter" idx="5"/>
          </p:nvPr>
        </p:nvSpPr>
        <p:spPr/>
        <p:txBody>
          <a:bodyPr/>
          <a:lstStyle/>
          <a:p>
            <a:fld id="{D85B3E6F-9024-496D-86FC-8022EDCFDB77}" type="slidenum">
              <a:rPr lang="en-US" smtClean="0"/>
              <a:t>58</a:t>
            </a:fld>
            <a:endParaRPr lang="en-US"/>
          </a:p>
        </p:txBody>
      </p:sp>
    </p:spTree>
    <p:extLst>
      <p:ext uri="{BB962C8B-B14F-4D97-AF65-F5344CB8AC3E}">
        <p14:creationId xmlns:p14="http://schemas.microsoft.com/office/powerpoint/2010/main" val="2999621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491.11.  I’m very disappointed they are moving this to a biennial requirement.  For many years I have had fun with this acronym.  I have yet to come up with a fun acronym for BPE.  Your policy should include the provisions to include a non-clinic member, the evaluation ‘committee’ (medical director, mid-level, administrator), etc.</a:t>
            </a:r>
          </a:p>
          <a:p>
            <a:endParaRPr lang="en-US" dirty="0"/>
          </a:p>
        </p:txBody>
      </p:sp>
      <p:sp>
        <p:nvSpPr>
          <p:cNvPr id="4" name="Slide Number Placeholder 3"/>
          <p:cNvSpPr>
            <a:spLocks noGrp="1"/>
          </p:cNvSpPr>
          <p:nvPr>
            <p:ph type="sldNum" sz="quarter" idx="5"/>
          </p:nvPr>
        </p:nvSpPr>
        <p:spPr/>
        <p:txBody>
          <a:bodyPr/>
          <a:lstStyle/>
          <a:p>
            <a:fld id="{D85B3E6F-9024-496D-86FC-8022EDCFDB77}" type="slidenum">
              <a:rPr lang="en-US" smtClean="0"/>
              <a:t>59</a:t>
            </a:fld>
            <a:endParaRPr lang="en-US"/>
          </a:p>
        </p:txBody>
      </p:sp>
    </p:spTree>
    <p:extLst>
      <p:ext uri="{BB962C8B-B14F-4D97-AF65-F5344CB8AC3E}">
        <p14:creationId xmlns:p14="http://schemas.microsoft.com/office/powerpoint/2010/main" val="3089995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Everyone’s favorite and probably the most celebrated regulatory update…many of the requirements are also moving to biennial…particularly celebrated I think are the exercises…one each year instead of two…  This is one of the more intensive and lengthy policies for those that haven’t had to be part of the policy writing team!</a:t>
            </a:r>
          </a:p>
          <a:p>
            <a:endParaRPr lang="en-US" dirty="0"/>
          </a:p>
        </p:txBody>
      </p:sp>
      <p:sp>
        <p:nvSpPr>
          <p:cNvPr id="4" name="Slide Number Placeholder 3"/>
          <p:cNvSpPr>
            <a:spLocks noGrp="1"/>
          </p:cNvSpPr>
          <p:nvPr>
            <p:ph type="sldNum" sz="quarter" idx="5"/>
          </p:nvPr>
        </p:nvSpPr>
        <p:spPr/>
        <p:txBody>
          <a:bodyPr/>
          <a:lstStyle/>
          <a:p>
            <a:fld id="{D85B3E6F-9024-496D-86FC-8022EDCFDB77}" type="slidenum">
              <a:rPr lang="en-US" smtClean="0"/>
              <a:t>60</a:t>
            </a:fld>
            <a:endParaRPr lang="en-US"/>
          </a:p>
        </p:txBody>
      </p:sp>
    </p:spTree>
    <p:extLst>
      <p:ext uri="{BB962C8B-B14F-4D97-AF65-F5344CB8AC3E}">
        <p14:creationId xmlns:p14="http://schemas.microsoft.com/office/powerpoint/2010/main" val="3903362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RHC policies.  Now I don’t want to get anyone excited with the few number of titles here…some of these represent a number of possible policies.  For instance, your compliance plan will include policies like confidentiality, fraud, waste and abuse, maybe a compliance officer responsibility.  Drug and biological management may have several policies like if your clinic has drug samples.  It may be included together if you want, but there are some difference to address.</a:t>
            </a:r>
          </a:p>
        </p:txBody>
      </p:sp>
      <p:sp>
        <p:nvSpPr>
          <p:cNvPr id="4" name="Slide Number Placeholder 3"/>
          <p:cNvSpPr>
            <a:spLocks noGrp="1"/>
          </p:cNvSpPr>
          <p:nvPr>
            <p:ph type="sldNum" sz="quarter" idx="5"/>
          </p:nvPr>
        </p:nvSpPr>
        <p:spPr/>
        <p:txBody>
          <a:bodyPr/>
          <a:lstStyle/>
          <a:p>
            <a:fld id="{D85B3E6F-9024-496D-86FC-8022EDCFDB77}" type="slidenum">
              <a:rPr lang="en-US" smtClean="0"/>
              <a:t>61</a:t>
            </a:fld>
            <a:endParaRPr lang="en-US"/>
          </a:p>
        </p:txBody>
      </p:sp>
    </p:spTree>
    <p:extLst>
      <p:ext uri="{BB962C8B-B14F-4D97-AF65-F5344CB8AC3E}">
        <p14:creationId xmlns:p14="http://schemas.microsoft.com/office/powerpoint/2010/main" val="2001267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RHC policies may be related to any of these categories listed.</a:t>
            </a:r>
          </a:p>
          <a:p>
            <a:endParaRPr lang="en-US" dirty="0"/>
          </a:p>
          <a:p>
            <a:r>
              <a:rPr lang="en-US" dirty="0"/>
              <a:t>Perhaps you are owned by a hospital and provider-based rules in section 413.65 apply; which may also affect many of these categories.</a:t>
            </a:r>
          </a:p>
          <a:p>
            <a:r>
              <a:rPr lang="en-US" dirty="0"/>
              <a:t>Maybe you have Radiology, EKG, Ultrasound, or Extended lab testing, an AED.  All of these items or processes may be specific to your clinic.</a:t>
            </a:r>
          </a:p>
          <a:p>
            <a:endParaRPr lang="en-US" dirty="0"/>
          </a:p>
          <a:p>
            <a:r>
              <a:rPr lang="en-US" dirty="0"/>
              <a:t>Don’t forget the Feds this Holiday either…OCR / OIG / OSHA.</a:t>
            </a:r>
          </a:p>
        </p:txBody>
      </p:sp>
      <p:sp>
        <p:nvSpPr>
          <p:cNvPr id="4" name="Slide Number Placeholder 3"/>
          <p:cNvSpPr>
            <a:spLocks noGrp="1"/>
          </p:cNvSpPr>
          <p:nvPr>
            <p:ph type="sldNum" sz="quarter" idx="5"/>
          </p:nvPr>
        </p:nvSpPr>
        <p:spPr/>
        <p:txBody>
          <a:bodyPr/>
          <a:lstStyle/>
          <a:p>
            <a:fld id="{D85B3E6F-9024-496D-86FC-8022EDCFDB77}" type="slidenum">
              <a:rPr lang="en-US" smtClean="0"/>
              <a:t>62</a:t>
            </a:fld>
            <a:endParaRPr lang="en-US"/>
          </a:p>
        </p:txBody>
      </p:sp>
    </p:spTree>
    <p:extLst>
      <p:ext uri="{BB962C8B-B14F-4D97-AF65-F5344CB8AC3E}">
        <p14:creationId xmlns:p14="http://schemas.microsoft.com/office/powerpoint/2010/main" val="3601181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see Expirations and PM at the top of the deficiency list… sometimes only an emoji can totally capture it!!! - ‘UGGGGHHH” </a:t>
            </a:r>
            <a:endParaRPr lang="en-US" i="1" dirty="0"/>
          </a:p>
        </p:txBody>
      </p:sp>
      <p:sp>
        <p:nvSpPr>
          <p:cNvPr id="4" name="Slide Number Placeholder 3"/>
          <p:cNvSpPr>
            <a:spLocks noGrp="1"/>
          </p:cNvSpPr>
          <p:nvPr>
            <p:ph type="sldNum" sz="quarter" idx="5"/>
          </p:nvPr>
        </p:nvSpPr>
        <p:spPr/>
        <p:txBody>
          <a:bodyPr/>
          <a:lstStyle/>
          <a:p>
            <a:fld id="{D1866192-34CF-47BD-B4C7-ABC0A7D7549A}" type="slidenum">
              <a:rPr lang="en-US" smtClean="0"/>
              <a:t>63</a:t>
            </a:fld>
            <a:endParaRPr lang="en-US"/>
          </a:p>
        </p:txBody>
      </p:sp>
    </p:spTree>
    <p:extLst>
      <p:ext uri="{BB962C8B-B14F-4D97-AF65-F5344CB8AC3E}">
        <p14:creationId xmlns:p14="http://schemas.microsoft.com/office/powerpoint/2010/main" val="2174736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the </a:t>
            </a:r>
            <a:r>
              <a:rPr lang="en-US" u="sng" dirty="0"/>
              <a:t>Turtle Train </a:t>
            </a:r>
            <a:r>
              <a:rPr lang="en-US" dirty="0"/>
              <a:t>(</a:t>
            </a:r>
            <a:r>
              <a:rPr lang="en-US" dirty="0" err="1"/>
              <a:t>toooot</a:t>
            </a:r>
            <a:r>
              <a:rPr lang="en-US" dirty="0"/>
              <a:t>) derailing…Here are some real examples of when the turtle train derails!  REVIEW SLIDE.  </a:t>
            </a:r>
          </a:p>
          <a:p>
            <a:r>
              <a:rPr lang="en-US" dirty="0"/>
              <a:t>OK… Where’s waldo?</a:t>
            </a:r>
          </a:p>
          <a:p>
            <a:r>
              <a:rPr lang="en-US" dirty="0"/>
              <a:t>*The old Big Gulp in the medication fridge…</a:t>
            </a:r>
          </a:p>
          <a:p>
            <a:r>
              <a:rPr lang="en-US" dirty="0"/>
              <a:t>This next one was interesting…*the hazard containers wouldn’t fit on the shelves, so a board is balanced perpendicular to the shelf…Walla-</a:t>
            </a:r>
            <a:r>
              <a:rPr lang="en-US" dirty="0" err="1"/>
              <a:t>insta</a:t>
            </a:r>
            <a:r>
              <a:rPr lang="en-US" dirty="0"/>
              <a:t> OSHA hazard!!  But even better, look below.  Anyone ever watched an Oxygen tank launch?!!!</a:t>
            </a:r>
          </a:p>
          <a:p>
            <a:r>
              <a:rPr lang="en-US" dirty="0"/>
              <a:t>*Under sink storage like these offer infection control and electrical concerns…</a:t>
            </a:r>
          </a:p>
          <a:p>
            <a:r>
              <a:rPr lang="en-US" dirty="0"/>
              <a:t>And *the old formaldehyde in the bottom drawer of the exam table…</a:t>
            </a:r>
          </a:p>
          <a:p>
            <a:r>
              <a:rPr lang="en-US" dirty="0"/>
              <a:t>*The sliver canister was one of the more interesting finds…so you can’t see it but the unmarked canister has masking tape on it marked “1993.”  So, I pull it down from three shelves high and open it.  Pull out a bottle, you know how an old bottle inevitably gets the labels saturated and discolored?...yeah, that was what was in my hand…So I start reading the label and about ¾ down a 6 inch label printed in a 6-type font, it said “absorption through the skin may lead to death.”  As I put the bottle on the counter, the only thing I could think is, “why did the manufacturer not lead with that statement.”  as I washed my hands of course…Don’t you generally pick something up when you want to read something the size of a grain of sand?!!!!!  Anyway…good times!!</a:t>
            </a:r>
          </a:p>
        </p:txBody>
      </p:sp>
      <p:sp>
        <p:nvSpPr>
          <p:cNvPr id="4" name="Slide Number Placeholder 3"/>
          <p:cNvSpPr>
            <a:spLocks noGrp="1"/>
          </p:cNvSpPr>
          <p:nvPr>
            <p:ph type="sldNum" sz="quarter" idx="5"/>
          </p:nvPr>
        </p:nvSpPr>
        <p:spPr/>
        <p:txBody>
          <a:bodyPr/>
          <a:lstStyle/>
          <a:p>
            <a:fld id="{D1866192-34CF-47BD-B4C7-ABC0A7D7549A}" type="slidenum">
              <a:rPr lang="en-US" smtClean="0"/>
              <a:t>64</a:t>
            </a:fld>
            <a:endParaRPr lang="en-US"/>
          </a:p>
        </p:txBody>
      </p:sp>
    </p:spTree>
    <p:extLst>
      <p:ext uri="{BB962C8B-B14F-4D97-AF65-F5344CB8AC3E}">
        <p14:creationId xmlns:p14="http://schemas.microsoft.com/office/powerpoint/2010/main" val="930481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Common deficiency issue to review and reinforce while you conduct your turtle train…MDVs and SDVs…</a:t>
            </a:r>
          </a:p>
        </p:txBody>
      </p:sp>
      <p:sp>
        <p:nvSpPr>
          <p:cNvPr id="4" name="Slide Number Placeholder 3"/>
          <p:cNvSpPr>
            <a:spLocks noGrp="1"/>
          </p:cNvSpPr>
          <p:nvPr>
            <p:ph type="sldNum" sz="quarter" idx="5"/>
          </p:nvPr>
        </p:nvSpPr>
        <p:spPr/>
        <p:txBody>
          <a:bodyPr/>
          <a:lstStyle/>
          <a:p>
            <a:fld id="{D1866192-34CF-47BD-B4C7-ABC0A7D7549A}" type="slidenum">
              <a:rPr lang="en-US" smtClean="0"/>
              <a:t>65</a:t>
            </a:fld>
            <a:endParaRPr lang="en-US"/>
          </a:p>
        </p:txBody>
      </p:sp>
    </p:spTree>
    <p:extLst>
      <p:ext uri="{BB962C8B-B14F-4D97-AF65-F5344CB8AC3E}">
        <p14:creationId xmlns:p14="http://schemas.microsoft.com/office/powerpoint/2010/main" val="26482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emergency preparedness program includes 4 general components in which we will take a look at each one. REVIEW… </a:t>
            </a:r>
            <a:endParaRPr lang="en-US" dirty="0"/>
          </a:p>
        </p:txBody>
      </p:sp>
      <p:sp>
        <p:nvSpPr>
          <p:cNvPr id="4" name="Slide Number Placeholder 3"/>
          <p:cNvSpPr>
            <a:spLocks noGrp="1"/>
          </p:cNvSpPr>
          <p:nvPr>
            <p:ph type="sldNum" sz="quarter" idx="5"/>
          </p:nvPr>
        </p:nvSpPr>
        <p:spPr/>
        <p:txBody>
          <a:bodyPr/>
          <a:lstStyle/>
          <a:p>
            <a:pPr defTabSz="465887">
              <a:defRPr/>
            </a:pPr>
            <a:fld id="{D1866192-34CF-47BD-B4C7-ABC0A7D7549A}" type="slidenum">
              <a:rPr lang="en-US">
                <a:solidFill>
                  <a:prstClr val="black"/>
                </a:solidFill>
                <a:latin typeface="Calibri" panose="020F0502020204030204"/>
              </a:rPr>
              <a:pPr defTabSz="46588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676443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What are some ways to achieve survey Readiness?</a:t>
            </a:r>
          </a:p>
        </p:txBody>
      </p:sp>
      <p:sp>
        <p:nvSpPr>
          <p:cNvPr id="4" name="Slide Number Placeholder 3"/>
          <p:cNvSpPr>
            <a:spLocks noGrp="1"/>
          </p:cNvSpPr>
          <p:nvPr>
            <p:ph type="sldNum" sz="quarter" idx="5"/>
          </p:nvPr>
        </p:nvSpPr>
        <p:spPr/>
        <p:txBody>
          <a:bodyPr/>
          <a:lstStyle/>
          <a:p>
            <a:fld id="{D1866192-34CF-47BD-B4C7-ABC0A7D7549A}" type="slidenum">
              <a:rPr lang="en-US" smtClean="0"/>
              <a:t>66</a:t>
            </a:fld>
            <a:endParaRPr lang="en-US"/>
          </a:p>
        </p:txBody>
      </p:sp>
    </p:spTree>
    <p:extLst>
      <p:ext uri="{BB962C8B-B14F-4D97-AF65-F5344CB8AC3E}">
        <p14:creationId xmlns:p14="http://schemas.microsoft.com/office/powerpoint/2010/main" val="3305468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There’s that turtle train again…</a:t>
            </a:r>
          </a:p>
          <a:p>
            <a:endParaRPr lang="en-US" dirty="0"/>
          </a:p>
          <a:p>
            <a:r>
              <a:rPr lang="en-US" dirty="0"/>
              <a:t>Demonstrates compliance? – checklists, hopefully completed to date, writing expirations, </a:t>
            </a:r>
            <a:r>
              <a:rPr lang="en-US" dirty="0" err="1"/>
              <a:t>ekit</a:t>
            </a:r>
            <a:r>
              <a:rPr lang="en-US" dirty="0"/>
              <a:t> list on outside with expirations, labelled oxygen tanks, </a:t>
            </a:r>
            <a:r>
              <a:rPr lang="en-US" dirty="0" err="1"/>
              <a:t>notcies</a:t>
            </a:r>
            <a:r>
              <a:rPr lang="en-US" dirty="0"/>
              <a:t>…</a:t>
            </a:r>
          </a:p>
        </p:txBody>
      </p:sp>
      <p:sp>
        <p:nvSpPr>
          <p:cNvPr id="4" name="Slide Number Placeholder 3"/>
          <p:cNvSpPr>
            <a:spLocks noGrp="1"/>
          </p:cNvSpPr>
          <p:nvPr>
            <p:ph type="sldNum" sz="quarter" idx="5"/>
          </p:nvPr>
        </p:nvSpPr>
        <p:spPr/>
        <p:txBody>
          <a:bodyPr/>
          <a:lstStyle/>
          <a:p>
            <a:fld id="{D1866192-34CF-47BD-B4C7-ABC0A7D7549A}" type="slidenum">
              <a:rPr lang="en-US" smtClean="0"/>
              <a:t>67</a:t>
            </a:fld>
            <a:endParaRPr lang="en-US"/>
          </a:p>
        </p:txBody>
      </p:sp>
    </p:spTree>
    <p:extLst>
      <p:ext uri="{BB962C8B-B14F-4D97-AF65-F5344CB8AC3E}">
        <p14:creationId xmlns:p14="http://schemas.microsoft.com/office/powerpoint/2010/main" val="730210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plan for the actual day or days of a survey?  REVIEW SLIDE.</a:t>
            </a:r>
          </a:p>
          <a:p>
            <a:endParaRPr lang="en-US" dirty="0"/>
          </a:p>
          <a:p>
            <a:r>
              <a:rPr lang="en-US" dirty="0"/>
              <a:t>Be a PLEASER!  Yeah I made it up.  I just pulled letters out where I needed them and moved words around to make the acronym work.  But think about it…how can you make the process less stressful for you and more expedient for the surveyor…</a:t>
            </a:r>
          </a:p>
        </p:txBody>
      </p:sp>
      <p:sp>
        <p:nvSpPr>
          <p:cNvPr id="4" name="Slide Number Placeholder 3"/>
          <p:cNvSpPr>
            <a:spLocks noGrp="1"/>
          </p:cNvSpPr>
          <p:nvPr>
            <p:ph type="sldNum" sz="quarter" idx="5"/>
          </p:nvPr>
        </p:nvSpPr>
        <p:spPr/>
        <p:txBody>
          <a:bodyPr/>
          <a:lstStyle/>
          <a:p>
            <a:fld id="{D1866192-34CF-47BD-B4C7-ABC0A7D7549A}" type="slidenum">
              <a:rPr lang="en-US" smtClean="0"/>
              <a:t>68</a:t>
            </a:fld>
            <a:endParaRPr lang="en-US"/>
          </a:p>
        </p:txBody>
      </p:sp>
    </p:spTree>
    <p:extLst>
      <p:ext uri="{BB962C8B-B14F-4D97-AF65-F5344CB8AC3E}">
        <p14:creationId xmlns:p14="http://schemas.microsoft.com/office/powerpoint/2010/main" val="2727939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plan for the actual day or days of a survey?  REVIEW SLIDE.</a:t>
            </a:r>
          </a:p>
          <a:p>
            <a:endParaRPr lang="en-US" dirty="0"/>
          </a:p>
          <a:p>
            <a:r>
              <a:rPr lang="en-US" dirty="0"/>
              <a:t>Be a PLEASER!  Yeah I made it up.  I just pulled letters out where I needed them and moved words around to make the acronym work.  But think about it…how can you make the process less stressful for you and more expedient for the surveyor…</a:t>
            </a:r>
          </a:p>
        </p:txBody>
      </p:sp>
      <p:sp>
        <p:nvSpPr>
          <p:cNvPr id="4" name="Slide Number Placeholder 3"/>
          <p:cNvSpPr>
            <a:spLocks noGrp="1"/>
          </p:cNvSpPr>
          <p:nvPr>
            <p:ph type="sldNum" sz="quarter" idx="5"/>
          </p:nvPr>
        </p:nvSpPr>
        <p:spPr/>
        <p:txBody>
          <a:bodyPr/>
          <a:lstStyle/>
          <a:p>
            <a:fld id="{D1866192-34CF-47BD-B4C7-ABC0A7D7549A}" type="slidenum">
              <a:rPr lang="en-US" smtClean="0"/>
              <a:t>69</a:t>
            </a:fld>
            <a:endParaRPr lang="en-US"/>
          </a:p>
        </p:txBody>
      </p:sp>
    </p:spTree>
    <p:extLst>
      <p:ext uri="{BB962C8B-B14F-4D97-AF65-F5344CB8AC3E}">
        <p14:creationId xmlns:p14="http://schemas.microsoft.com/office/powerpoint/2010/main" val="2320163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D1866192-34CF-47BD-B4C7-ABC0A7D7549A}" type="slidenum">
              <a:rPr lang="en-US" smtClean="0"/>
              <a:t>70</a:t>
            </a:fld>
            <a:endParaRPr lang="en-US"/>
          </a:p>
        </p:txBody>
      </p:sp>
    </p:spTree>
    <p:extLst>
      <p:ext uri="{BB962C8B-B14F-4D97-AF65-F5344CB8AC3E}">
        <p14:creationId xmlns:p14="http://schemas.microsoft.com/office/powerpoint/2010/main" val="93269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Action-items required in Part A of the reg set the framework for your EP Plan.  </a:t>
            </a:r>
          </a:p>
          <a:p>
            <a:r>
              <a:rPr lang="en-US"/>
              <a:t>Your plan is established on the basis of your risk assessments and an all-hazards approach.  An all-hazards approach simply focuses on identifying hazards and developing capabilities to address those hazards as well as a wide spectrum of emergencies or disasters. Two risk assessments are required, a facility-based, specific to your clinic, and a community-based.  </a:t>
            </a:r>
          </a:p>
          <a:p>
            <a:r>
              <a:rPr lang="en-US" b="1"/>
              <a:t>EID’s or emerging infectious diseases</a:t>
            </a:r>
            <a:r>
              <a:rPr lang="en-US"/>
              <a:t>…  Is added to your program to encompass how you plan, coordinate and respond to a localized or widespread pandemic.  </a:t>
            </a:r>
          </a:p>
          <a:p>
            <a:r>
              <a:rPr lang="en-US"/>
              <a:t>EIDs are included in your facility and community risk assessments, emphasizing the needs of your patient population.  </a:t>
            </a:r>
          </a:p>
          <a:p>
            <a:r>
              <a:rPr lang="en-US"/>
              <a:t>Examples of EID’s provided in the guidance were Pandemic Flu, COVID-19, SARS-CoV-2, Hazardous waste, Ebola, Zika Virus, Bioterrorism.  As usual, ‘including but not limited to.’</a:t>
            </a:r>
          </a:p>
          <a:p>
            <a:r>
              <a:rPr lang="en-US"/>
              <a:t>Fun fact:  The update mentions utilizing infection prevention personnel in the planning and development phase of your plan.</a:t>
            </a:r>
          </a:p>
          <a:p>
            <a:endParaRPr lang="en-US"/>
          </a:p>
          <a:p>
            <a:endParaRPr lang="en-US" dirty="0"/>
          </a:p>
        </p:txBody>
      </p:sp>
      <p:sp>
        <p:nvSpPr>
          <p:cNvPr id="4" name="Slide Number Placeholder 3"/>
          <p:cNvSpPr>
            <a:spLocks noGrp="1"/>
          </p:cNvSpPr>
          <p:nvPr>
            <p:ph type="sldNum" sz="quarter" idx="5"/>
          </p:nvPr>
        </p:nvSpPr>
        <p:spPr/>
        <p:txBody>
          <a:bodyPr/>
          <a:lstStyle/>
          <a:p>
            <a:fld id="{B68DA5AD-7EFC-4930-A6DD-5BD392005D8F}" type="slidenum">
              <a:rPr lang="en-US" smtClean="0"/>
              <a:t>30</a:t>
            </a:fld>
            <a:endParaRPr lang="en-US"/>
          </a:p>
        </p:txBody>
      </p:sp>
    </p:spTree>
    <p:extLst>
      <p:ext uri="{BB962C8B-B14F-4D97-AF65-F5344CB8AC3E}">
        <p14:creationId xmlns:p14="http://schemas.microsoft.com/office/powerpoint/2010/main" val="363408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Pictured, some of you may be familiar with the Kaiser Hazard Vulnerability Assessment tool.  BUT, just in case…You can follow the basic idea across the event row towards the top.  Identify the probability of a hazard.  Input the impact of the hazard on people, property and business.  Then input how prepared you are and your capability to respond internally and externally.  This version also gives you a mechanism to track activations.  </a:t>
            </a:r>
            <a:endParaRPr lang="en-US" dirty="0"/>
          </a:p>
        </p:txBody>
      </p:sp>
      <p:sp>
        <p:nvSpPr>
          <p:cNvPr id="4" name="Slide Number Placeholder 3"/>
          <p:cNvSpPr>
            <a:spLocks noGrp="1"/>
          </p:cNvSpPr>
          <p:nvPr>
            <p:ph type="sldNum" sz="quarter" idx="5"/>
          </p:nvPr>
        </p:nvSpPr>
        <p:spPr/>
        <p:txBody>
          <a:bodyPr/>
          <a:lstStyle/>
          <a:p>
            <a:fld id="{B68DA5AD-7EFC-4930-A6DD-5BD392005D8F}" type="slidenum">
              <a:rPr lang="en-US" smtClean="0"/>
              <a:t>31</a:t>
            </a:fld>
            <a:endParaRPr lang="en-US"/>
          </a:p>
        </p:txBody>
      </p:sp>
    </p:spTree>
    <p:extLst>
      <p:ext uri="{BB962C8B-B14F-4D97-AF65-F5344CB8AC3E}">
        <p14:creationId xmlns:p14="http://schemas.microsoft.com/office/powerpoint/2010/main" val="1476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strategies should be addressed in this first component.  Consider </a:t>
            </a:r>
            <a:r>
              <a:rPr lang="en-US" b="1" dirty="0"/>
              <a:t>Interruptions</a:t>
            </a:r>
            <a:r>
              <a:rPr lang="en-US" dirty="0"/>
              <a:t> in service or communications.  Other parts of the rules will address some of this, like </a:t>
            </a:r>
            <a:r>
              <a:rPr lang="en-US" b="1" dirty="0"/>
              <a:t>alternate communication</a:t>
            </a:r>
            <a:r>
              <a:rPr lang="en-US" dirty="0"/>
              <a:t> methods.  Specify the </a:t>
            </a:r>
            <a:r>
              <a:rPr lang="en-US" b="1" dirty="0"/>
              <a:t>population served</a:t>
            </a:r>
            <a:r>
              <a:rPr lang="en-US" dirty="0"/>
              <a:t> in the facility.  Consider unique vulnerabilities during an emergency and your patient’s needs.  Consider patient and staff needs during an evacuation.  Specify services the facility would be able to </a:t>
            </a:r>
            <a:r>
              <a:rPr lang="en-US" b="1" dirty="0"/>
              <a:t>provide during an emergency</a:t>
            </a:r>
            <a:r>
              <a:rPr lang="en-US" dirty="0"/>
              <a:t>.  </a:t>
            </a:r>
            <a:r>
              <a:rPr lang="en-US" b="1" dirty="0"/>
              <a:t>Business Continuity</a:t>
            </a:r>
            <a:r>
              <a:rPr lang="en-US" dirty="0"/>
              <a:t>.  I haven’t heard this addressed a great deal in survey, but we will talk more about it today.  Business continuity or Continuity of Services, addresses the continued operation and essential functions of your facilities during emergencies or any situation that disrupts normal operations.  A good continuity plan will help guide you and your organization in recovery, mitigation and reestablishment efforts.  </a:t>
            </a:r>
          </a:p>
          <a:p>
            <a:r>
              <a:rPr lang="en-US" dirty="0"/>
              <a:t>You can find information on business continuity and recovery planning at FEMA.gov or ready.gov.  Other segments of the emergency program will address business continuity, but education and research would provide information to fill in any gaps.  </a:t>
            </a:r>
          </a:p>
          <a:p>
            <a:r>
              <a:rPr lang="en-US" b="1" dirty="0"/>
              <a:t>Delegation and Succession</a:t>
            </a:r>
            <a:r>
              <a:rPr lang="en-US" dirty="0"/>
              <a:t> planning I think is fairly straight forward.  Be sure to document it.  We have seen deficiencies in relation to this.</a:t>
            </a:r>
          </a:p>
          <a:p>
            <a:r>
              <a:rPr lang="en-US" b="1" dirty="0"/>
              <a:t>Staffing, surge capacity and evacuation</a:t>
            </a:r>
            <a:r>
              <a:rPr lang="en-US" dirty="0"/>
              <a:t>.  </a:t>
            </a:r>
            <a:r>
              <a:rPr lang="en-US" b="1" dirty="0"/>
              <a:t>Evacuation</a:t>
            </a:r>
            <a:r>
              <a:rPr lang="en-US" dirty="0"/>
              <a:t> is a key component to address thoroughly in your planning.</a:t>
            </a:r>
          </a:p>
          <a:p>
            <a:r>
              <a:rPr lang="en-US" b="1" dirty="0"/>
              <a:t>Cooperation and collaboration…we talked about this some…ensure you have a process…</a:t>
            </a:r>
            <a:r>
              <a:rPr lang="en-US" dirty="0"/>
              <a:t>  </a:t>
            </a:r>
          </a:p>
          <a:p>
            <a:r>
              <a:rPr lang="en-US" dirty="0"/>
              <a:t>…and a new acronym from the April update: EIDs or Emerging Infectious Disease and pandemic. </a:t>
            </a:r>
            <a:r>
              <a:rPr lang="en-US" b="1" dirty="0"/>
              <a:t>EID’s or emerging infectious diseases</a:t>
            </a:r>
            <a:r>
              <a:rPr lang="en-US" dirty="0"/>
              <a:t>…  Is added to your program to encompass how you plan, coordinate and respond to a localized or widespread pandemic.  </a:t>
            </a:r>
          </a:p>
          <a:p>
            <a:r>
              <a:rPr lang="en-US" dirty="0"/>
              <a:t>EIDs are included in your facility and community risk assessments, emphasizing the needs of your patient population.  </a:t>
            </a:r>
          </a:p>
          <a:p>
            <a:r>
              <a:rPr lang="en-US" dirty="0"/>
              <a:t>Examples of EID’s provided in the guidance were Pandemic Flu, COVID-19, SARS-CoV-2, Hazardous waste, Ebola, Zika Virus, Bioterrorism.  As usual, ‘including but not limited to.’</a:t>
            </a:r>
          </a:p>
          <a:p>
            <a:endParaRPr lang="en-US" dirty="0"/>
          </a:p>
        </p:txBody>
      </p:sp>
      <p:sp>
        <p:nvSpPr>
          <p:cNvPr id="4" name="Slide Number Placeholder 3"/>
          <p:cNvSpPr>
            <a:spLocks noGrp="1"/>
          </p:cNvSpPr>
          <p:nvPr>
            <p:ph type="sldNum" sz="quarter" idx="5"/>
          </p:nvPr>
        </p:nvSpPr>
        <p:spPr/>
        <p:txBody>
          <a:bodyPr/>
          <a:lstStyle/>
          <a:p>
            <a:fld id="{B68DA5AD-7EFC-4930-A6DD-5BD392005D8F}" type="slidenum">
              <a:rPr lang="en-US" smtClean="0"/>
              <a:t>32</a:t>
            </a:fld>
            <a:endParaRPr lang="en-US"/>
          </a:p>
        </p:txBody>
      </p:sp>
    </p:spTree>
    <p:extLst>
      <p:ext uri="{BB962C8B-B14F-4D97-AF65-F5344CB8AC3E}">
        <p14:creationId xmlns:p14="http://schemas.microsoft.com/office/powerpoint/2010/main" val="96894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6"/>
            <a:ext cx="5732949" cy="4902884"/>
          </a:xfrm>
        </p:spPr>
        <p:txBody>
          <a:bodyPr/>
          <a:lstStyle/>
          <a:p>
            <a:r>
              <a:rPr lang="en-US" dirty="0"/>
              <a:t>The next component is </a:t>
            </a:r>
            <a:r>
              <a:rPr lang="en-US" b="1" dirty="0"/>
              <a:t>Policy and Procedure</a:t>
            </a:r>
            <a:r>
              <a:rPr lang="en-US" dirty="0"/>
              <a:t>.   I’ve included an excerpt from our policy to illustrate how we’ve integrated certain parts.  These should align with any hazards identified in the HVA.  In other words, don’t have a 100-page policy for handling Hurricanes (click 4 pic) when you’re located in the </a:t>
            </a:r>
            <a:r>
              <a:rPr lang="en-US" dirty="0" err="1"/>
              <a:t>midwest</a:t>
            </a:r>
            <a:r>
              <a:rPr lang="en-US" dirty="0"/>
              <a:t>; and make certain you’ve considered the top hazards you identify in your risk assessments.  </a:t>
            </a:r>
          </a:p>
        </p:txBody>
      </p:sp>
      <p:sp>
        <p:nvSpPr>
          <p:cNvPr id="4" name="Slide Number Placeholder 3"/>
          <p:cNvSpPr>
            <a:spLocks noGrp="1"/>
          </p:cNvSpPr>
          <p:nvPr>
            <p:ph type="sldNum" sz="quarter" idx="5"/>
          </p:nvPr>
        </p:nvSpPr>
        <p:spPr/>
        <p:txBody>
          <a:bodyPr/>
          <a:lstStyle/>
          <a:p>
            <a:pPr defTabSz="465887">
              <a:defRPr/>
            </a:pPr>
            <a:fld id="{D1866192-34CF-47BD-B4C7-ABC0A7D7549A}" type="slidenum">
              <a:rPr lang="en-US">
                <a:solidFill>
                  <a:prstClr val="black"/>
                </a:solidFill>
                <a:latin typeface="Calibri" panose="020F0502020204030204"/>
              </a:rPr>
              <a:pPr defTabSz="46588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689491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6"/>
            <a:ext cx="5732949" cy="4902884"/>
          </a:xfrm>
        </p:spPr>
        <p:txBody>
          <a:bodyPr/>
          <a:lstStyle/>
          <a:p>
            <a:r>
              <a:rPr lang="en-US" dirty="0"/>
              <a:t>This list includes categories you must include in the development of your clinic’s plan.  Review List.  A couple different concepts for accessibility…</a:t>
            </a:r>
          </a:p>
          <a:p>
            <a:r>
              <a:rPr lang="en-US" dirty="0"/>
              <a:t> </a:t>
            </a:r>
          </a:p>
          <a:p>
            <a:r>
              <a:rPr lang="en-US" dirty="0"/>
              <a:t>In the interpretive guidelines, it stipulates the requirement of </a:t>
            </a:r>
            <a:r>
              <a:rPr lang="en-US" b="1" dirty="0"/>
              <a:t>on-site access</a:t>
            </a:r>
            <a:r>
              <a:rPr lang="en-US" dirty="0"/>
              <a:t> of the emergency program.  So be sure that accessibility is a consideration you take into account. </a:t>
            </a:r>
          </a:p>
          <a:p>
            <a:r>
              <a:rPr lang="en-US" b="1" dirty="0"/>
              <a:t>Evacuation</a:t>
            </a:r>
            <a:r>
              <a:rPr lang="en-US" dirty="0"/>
              <a:t> was also mentioned in Part A of the reg, again, it’s important to include in your program.  </a:t>
            </a:r>
            <a:r>
              <a:rPr lang="en-US" b="1" dirty="0"/>
              <a:t>SHELTER</a:t>
            </a:r>
            <a:r>
              <a:rPr lang="en-US" dirty="0"/>
              <a:t> in place as well.  I recommend adding it to egress plans displayed in the clinic to further demonstrate it as part of your plan.  Include </a:t>
            </a:r>
            <a:r>
              <a:rPr lang="en-US" b="1" dirty="0"/>
              <a:t>treatment needs of evacuees and meeting locations</a:t>
            </a:r>
            <a:r>
              <a:rPr lang="en-US" dirty="0"/>
              <a:t>.   You could add assembly sites in your egress plans.  Just a thought.  </a:t>
            </a:r>
          </a:p>
          <a:p>
            <a:r>
              <a:rPr lang="en-US" b="1" dirty="0"/>
              <a:t>Staff Responsibilities</a:t>
            </a:r>
            <a:r>
              <a:rPr lang="en-US" dirty="0"/>
              <a:t> are important not only to establish in your policy, but to ensure individual training is adequate to ‘demonstrate knowledge,’ of your clinic’s plan.  Have policy and procedure on </a:t>
            </a:r>
            <a:r>
              <a:rPr lang="en-US" b="1" dirty="0"/>
              <a:t>who, how and when off-duty staff would be contacted</a:t>
            </a:r>
            <a:r>
              <a:rPr lang="en-US" dirty="0"/>
              <a:t>.  </a:t>
            </a:r>
          </a:p>
          <a:p>
            <a:r>
              <a:rPr lang="en-US" dirty="0"/>
              <a:t>The </a:t>
            </a:r>
            <a:r>
              <a:rPr lang="en-US" b="1" dirty="0"/>
              <a:t>needs of their patient population to plan for what designated transportation services would be most appropriate</a:t>
            </a:r>
            <a:r>
              <a:rPr lang="en-US" dirty="0"/>
              <a:t>.  Definitely something to include in your contacts for communication planning.</a:t>
            </a:r>
          </a:p>
          <a:p>
            <a:r>
              <a:rPr lang="en-US" dirty="0"/>
              <a:t>A </a:t>
            </a:r>
            <a:r>
              <a:rPr lang="en-US" b="1" dirty="0"/>
              <a:t>system to preserve medical records and</a:t>
            </a:r>
            <a:r>
              <a:rPr lang="en-US" dirty="0"/>
              <a:t> </a:t>
            </a:r>
            <a:r>
              <a:rPr lang="en-US" b="1" dirty="0"/>
              <a:t>continuity of care</a:t>
            </a:r>
            <a:r>
              <a:rPr lang="en-US" dirty="0"/>
              <a:t>.  In addition to any existing requirements for patient records, facilities are required to </a:t>
            </a:r>
            <a:r>
              <a:rPr lang="en-US" b="1" dirty="0"/>
              <a:t>ensure that patient records are secure and readily available</a:t>
            </a:r>
            <a:r>
              <a:rPr lang="en-US" dirty="0"/>
              <a:t> to support continuity of care during an emergency.</a:t>
            </a:r>
          </a:p>
          <a:p>
            <a:r>
              <a:rPr lang="en-US" dirty="0"/>
              <a:t>You should have a plan for </a:t>
            </a:r>
            <a:r>
              <a:rPr lang="en-US" b="1" dirty="0"/>
              <a:t>volunteers</a:t>
            </a:r>
            <a:r>
              <a:rPr lang="en-US" dirty="0"/>
              <a:t> in your program, and how or what capacity they would be used.  I addressed it from both angles… accepting and/or being the volunteer.</a:t>
            </a:r>
          </a:p>
          <a:p>
            <a:r>
              <a:rPr lang="en-US" dirty="0"/>
              <a:t>EID’s, continuity and surge, we will talk about in a minute. </a:t>
            </a:r>
          </a:p>
          <a:p>
            <a:pPr>
              <a:buFont typeface="Wingdings" panose="05000000000000000000" pitchFamily="2" charset="2"/>
              <a:buChar char="ü"/>
            </a:pPr>
            <a:endParaRPr lang="en-US" dirty="0"/>
          </a:p>
        </p:txBody>
      </p:sp>
      <p:sp>
        <p:nvSpPr>
          <p:cNvPr id="4" name="Slide Number Placeholder 3"/>
          <p:cNvSpPr>
            <a:spLocks noGrp="1"/>
          </p:cNvSpPr>
          <p:nvPr>
            <p:ph type="sldNum" sz="quarter" idx="5"/>
          </p:nvPr>
        </p:nvSpPr>
        <p:spPr/>
        <p:txBody>
          <a:bodyPr/>
          <a:lstStyle/>
          <a:p>
            <a:pPr defTabSz="465887">
              <a:defRPr/>
            </a:pPr>
            <a:fld id="{D1866192-34CF-47BD-B4C7-ABC0A7D7549A}" type="slidenum">
              <a:rPr lang="en-US">
                <a:solidFill>
                  <a:prstClr val="black"/>
                </a:solidFill>
                <a:latin typeface="Calibri" panose="020F0502020204030204"/>
              </a:rPr>
              <a:pPr defTabSz="465887">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46111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578076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531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020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333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773307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709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47253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233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231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61BEF0D-F0BB-DE4B-95CE-6DB70DBA9567}" type="datetimeFigureOut">
              <a:rPr lang="en-US" smtClean="0"/>
              <a:pPr/>
              <a:t>5/26/2023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4158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5/26/2023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3190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5/26/2023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835238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png"/><Relationship Id="rId7" Type="http://schemas.openxmlformats.org/officeDocument/2006/relationships/image" Target="../media/image28.jpeg"/><Relationship Id="rId12"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g"/></Relationships>
</file>

<file path=ppt/slides/_rels/slide6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png"/><Relationship Id="rId7"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yourcredentialingpartner.com/" TargetMode="External"/><Relationship Id="rId4" Type="http://schemas.openxmlformats.org/officeDocument/2006/relationships/hyperlink" Target="http://www.mwhc.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16130D6-62FE-46F8-B03F-2C884D89944D}"/>
              </a:ext>
            </a:extLst>
          </p:cNvPr>
          <p:cNvSpPr>
            <a:spLocks noGrp="1"/>
          </p:cNvSpPr>
          <p:nvPr>
            <p:ph type="subTitle" idx="1"/>
          </p:nvPr>
        </p:nvSpPr>
        <p:spPr>
          <a:xfrm>
            <a:off x="203200" y="3953392"/>
            <a:ext cx="11870264" cy="1996560"/>
          </a:xfrm>
          <a:scene3d>
            <a:camera prst="orthographicFront"/>
            <a:lightRig rig="threePt" dir="t"/>
          </a:scene3d>
          <a:sp3d>
            <a:bevelT w="139700" prst="cross"/>
          </a:sp3d>
        </p:spPr>
        <p:txBody>
          <a:bodyPr>
            <a:normAutofit/>
          </a:bodyPr>
          <a:lstStyle/>
          <a:p>
            <a:pPr algn="ctr"/>
            <a:r>
              <a:rPr lang="en-US" sz="6000" b="1" u="sng"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Rural Health Clinic Updates, Compliance, and Maintenance</a:t>
            </a:r>
            <a:endParaRPr lang="en-US" sz="6000" b="1" spc="50" dirty="0">
              <a:ln w="0"/>
              <a:solidFill>
                <a:schemeClr val="bg2"/>
              </a:solidFill>
              <a:effectLst>
                <a:innerShdw blurRad="63500" dist="50800" dir="13500000">
                  <a:srgbClr val="000000">
                    <a:alpha val="50000"/>
                  </a:srgbClr>
                </a:innerShdw>
              </a:effectLst>
            </a:endParaRPr>
          </a:p>
          <a:p>
            <a:endParaRPr lang="en-US" b="1" spc="50" dirty="0">
              <a:ln w="0"/>
              <a:solidFill>
                <a:schemeClr val="bg2"/>
              </a:solidFill>
              <a:effectLst>
                <a:innerShdw blurRad="63500" dist="50800" dir="13500000">
                  <a:srgbClr val="000000">
                    <a:alpha val="50000"/>
                  </a:srgbClr>
                </a:innerShdw>
              </a:effectLst>
            </a:endParaRPr>
          </a:p>
        </p:txBody>
      </p:sp>
      <p:sp>
        <p:nvSpPr>
          <p:cNvPr id="6" name="TextBox 5">
            <a:extLst>
              <a:ext uri="{FF2B5EF4-FFF2-40B4-BE49-F238E27FC236}">
                <a16:creationId xmlns:a16="http://schemas.microsoft.com/office/drawing/2014/main" id="{964FAEA4-936D-4260-AB7F-F3C7ABE19A6D}"/>
              </a:ext>
            </a:extLst>
          </p:cNvPr>
          <p:cNvSpPr txBox="1"/>
          <p:nvPr/>
        </p:nvSpPr>
        <p:spPr>
          <a:xfrm>
            <a:off x="118531" y="5974226"/>
            <a:ext cx="11954933" cy="646331"/>
          </a:xfrm>
          <a:prstGeom prst="rect">
            <a:avLst/>
          </a:prstGeom>
          <a:noFill/>
        </p:spPr>
        <p:txBody>
          <a:bodyPr wrap="square" rtlCol="0">
            <a:spAutoFit/>
          </a:bodyPr>
          <a:lstStyle/>
          <a:p>
            <a:pPr algn="ctr"/>
            <a:r>
              <a:rPr lang="en-US" b="1" spc="50" dirty="0">
                <a:ln w="0"/>
                <a:solidFill>
                  <a:srgbClr val="00206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Presented by Mark Schultz </a:t>
            </a:r>
          </a:p>
          <a:p>
            <a:pPr algn="ctr"/>
            <a:r>
              <a:rPr lang="en-US" b="1" u="sng" spc="50" dirty="0">
                <a:ln w="0"/>
                <a:solidFill>
                  <a:srgbClr val="00206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mschultz@mwhc.net</a:t>
            </a:r>
            <a:r>
              <a:rPr lang="en-US" b="1" spc="50" dirty="0">
                <a:ln w="0"/>
                <a:solidFill>
                  <a:srgbClr val="00206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b="1" u="sng" spc="50" dirty="0">
                <a:ln w="0"/>
                <a:solidFill>
                  <a:srgbClr val="00206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www.mwhc.net</a:t>
            </a:r>
          </a:p>
        </p:txBody>
      </p:sp>
      <p:sp>
        <p:nvSpPr>
          <p:cNvPr id="11" name="TextBox 10">
            <a:extLst>
              <a:ext uri="{FF2B5EF4-FFF2-40B4-BE49-F238E27FC236}">
                <a16:creationId xmlns:a16="http://schemas.microsoft.com/office/drawing/2014/main" id="{1D6FDF8A-A947-4670-B7FE-77C81A67225D}"/>
              </a:ext>
            </a:extLst>
          </p:cNvPr>
          <p:cNvSpPr txBox="1"/>
          <p:nvPr/>
        </p:nvSpPr>
        <p:spPr>
          <a:xfrm>
            <a:off x="1991798" y="2951107"/>
            <a:ext cx="10081666" cy="461665"/>
          </a:xfrm>
          <a:prstGeom prst="rect">
            <a:avLst/>
          </a:prstGeom>
          <a:noFill/>
        </p:spPr>
        <p:txBody>
          <a:bodyPr wrap="square" rtlCol="0">
            <a:spAutoFit/>
          </a:bodyPr>
          <a:lstStyle/>
          <a:p>
            <a:r>
              <a:rPr lang="en-US" sz="2400" b="1" dirty="0">
                <a:solidFill>
                  <a:schemeClr val="accent3">
                    <a:lumMod val="50000"/>
                  </a:schemeClr>
                </a:solidFill>
                <a:latin typeface="Script MT Bold" panose="03040602040607080904" pitchFamily="66" charset="0"/>
              </a:rPr>
              <a:t>Offering quality consulting &amp; management services to the medical community…</a:t>
            </a:r>
          </a:p>
        </p:txBody>
      </p:sp>
      <p:pic>
        <p:nvPicPr>
          <p:cNvPr id="5" name="Picture 4">
            <a:extLst>
              <a:ext uri="{FF2B5EF4-FFF2-40B4-BE49-F238E27FC236}">
                <a16:creationId xmlns:a16="http://schemas.microsoft.com/office/drawing/2014/main" id="{3BB15414-EEE8-4C26-9285-2CD322B5FB4E}"/>
              </a:ext>
            </a:extLst>
          </p:cNvPr>
          <p:cNvPicPr>
            <a:picLocks noChangeAspect="1"/>
          </p:cNvPicPr>
          <p:nvPr/>
        </p:nvPicPr>
        <p:blipFill>
          <a:blip r:embed="rId3"/>
          <a:stretch>
            <a:fillRect/>
          </a:stretch>
        </p:blipFill>
        <p:spPr>
          <a:xfrm>
            <a:off x="2110332" y="389653"/>
            <a:ext cx="7971329" cy="2561454"/>
          </a:xfrm>
          <a:prstGeom prst="rect">
            <a:avLst/>
          </a:prstGeom>
        </p:spPr>
      </p:pic>
    </p:spTree>
    <p:extLst>
      <p:ext uri="{BB962C8B-B14F-4D97-AF65-F5344CB8AC3E}">
        <p14:creationId xmlns:p14="http://schemas.microsoft.com/office/powerpoint/2010/main" val="3572255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A0E4-AF7B-49AE-84C6-A9FE48C866E5}"/>
              </a:ext>
            </a:extLst>
          </p:cNvPr>
          <p:cNvSpPr>
            <a:spLocks noGrp="1"/>
          </p:cNvSpPr>
          <p:nvPr>
            <p:ph type="title"/>
          </p:nvPr>
        </p:nvSpPr>
        <p:spPr/>
        <p:txBody>
          <a:bodyPr/>
          <a:lstStyle/>
          <a:p>
            <a:r>
              <a:rPr lang="en-US" dirty="0"/>
              <a:t>CONSOLIDATED APPROPRIATIONS ACT OF 2023</a:t>
            </a:r>
          </a:p>
        </p:txBody>
      </p:sp>
      <p:sp>
        <p:nvSpPr>
          <p:cNvPr id="3" name="Content Placeholder 2">
            <a:extLst>
              <a:ext uri="{FF2B5EF4-FFF2-40B4-BE49-F238E27FC236}">
                <a16:creationId xmlns:a16="http://schemas.microsoft.com/office/drawing/2014/main" id="{4165CF43-A179-409C-87E4-FCE51A16F724}"/>
              </a:ext>
            </a:extLst>
          </p:cNvPr>
          <p:cNvSpPr>
            <a:spLocks noGrp="1"/>
          </p:cNvSpPr>
          <p:nvPr>
            <p:ph idx="1"/>
          </p:nvPr>
        </p:nvSpPr>
        <p:spPr/>
        <p:txBody>
          <a:bodyPr/>
          <a:lstStyle/>
          <a:p>
            <a:r>
              <a:rPr lang="en-US" dirty="0"/>
              <a:t>Omnibus Text</a:t>
            </a:r>
          </a:p>
          <a:p>
            <a:r>
              <a:rPr lang="en-US" dirty="0"/>
              <a:t>• Congress expanded Medicare coverage to include Marriage and Family Therapists and Mental Health Counselors</a:t>
            </a:r>
          </a:p>
          <a:p>
            <a:r>
              <a:rPr lang="en-US" dirty="0"/>
              <a:t>• These providers will be able to generate a Medicare encounter and be reimbursed at the RHC’s all inclusive rate</a:t>
            </a:r>
          </a:p>
          <a:p>
            <a:r>
              <a:rPr lang="en-US" dirty="0"/>
              <a:t>• Effective January 1, 2024</a:t>
            </a:r>
          </a:p>
        </p:txBody>
      </p:sp>
      <p:pic>
        <p:nvPicPr>
          <p:cNvPr id="4" name="Picture 3">
            <a:extLst>
              <a:ext uri="{FF2B5EF4-FFF2-40B4-BE49-F238E27FC236}">
                <a16:creationId xmlns:a16="http://schemas.microsoft.com/office/drawing/2014/main" id="{FEEB3964-11A4-4729-B1CF-F09BD21DBA73}"/>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4121640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5D3F-9D72-4AC1-A1D1-2DE8216C8679}"/>
              </a:ext>
            </a:extLst>
          </p:cNvPr>
          <p:cNvSpPr>
            <a:spLocks noGrp="1"/>
          </p:cNvSpPr>
          <p:nvPr>
            <p:ph type="title"/>
          </p:nvPr>
        </p:nvSpPr>
        <p:spPr/>
        <p:txBody>
          <a:bodyPr/>
          <a:lstStyle/>
          <a:p>
            <a:r>
              <a:rPr lang="en-US" dirty="0"/>
              <a:t>CENSUS UPDATE</a:t>
            </a:r>
          </a:p>
        </p:txBody>
      </p:sp>
      <p:sp>
        <p:nvSpPr>
          <p:cNvPr id="3" name="Content Placeholder 2">
            <a:extLst>
              <a:ext uri="{FF2B5EF4-FFF2-40B4-BE49-F238E27FC236}">
                <a16:creationId xmlns:a16="http://schemas.microsoft.com/office/drawing/2014/main" id="{3B33006A-53B0-438F-8158-905A54FE823B}"/>
              </a:ext>
            </a:extLst>
          </p:cNvPr>
          <p:cNvSpPr>
            <a:spLocks noGrp="1"/>
          </p:cNvSpPr>
          <p:nvPr>
            <p:ph idx="1"/>
          </p:nvPr>
        </p:nvSpPr>
        <p:spPr>
          <a:xfrm>
            <a:off x="2231136" y="2638044"/>
            <a:ext cx="7729728" cy="3452363"/>
          </a:xfrm>
        </p:spPr>
        <p:txBody>
          <a:bodyPr/>
          <a:lstStyle/>
          <a:p>
            <a:r>
              <a:rPr lang="en-US" dirty="0"/>
              <a:t>• RHC program has used Census Bureau’s definition of “urbanized area” to determine if the site met the rurality requirement since 1977</a:t>
            </a:r>
          </a:p>
          <a:p>
            <a:r>
              <a:rPr lang="en-US" dirty="0"/>
              <a:t>• The census update eliminated the term urbanized area</a:t>
            </a:r>
          </a:p>
          <a:p>
            <a:r>
              <a:rPr lang="en-US" dirty="0"/>
              <a:t>• Urbanized area had been defined as urban areas of 50,000 or more</a:t>
            </a:r>
          </a:p>
          <a:p>
            <a:r>
              <a:rPr lang="en-US" dirty="0"/>
              <a:t>Interim Process</a:t>
            </a:r>
          </a:p>
          <a:p>
            <a:pPr lvl="1"/>
            <a:r>
              <a:rPr lang="en-US" dirty="0"/>
              <a:t>RHC applicants or relocating RHCs will meet the rural location requirement if the physical address is “non-urbanized” or in an “urban cluster” per the 2010 Census Bureau Data, or if the physical address is not an urban area per the 2020 Census Bureau Data	</a:t>
            </a:r>
          </a:p>
          <a:p>
            <a:pPr lvl="1"/>
            <a:endParaRPr lang="en-US" dirty="0"/>
          </a:p>
        </p:txBody>
      </p:sp>
      <p:pic>
        <p:nvPicPr>
          <p:cNvPr id="4" name="Picture 3">
            <a:extLst>
              <a:ext uri="{FF2B5EF4-FFF2-40B4-BE49-F238E27FC236}">
                <a16:creationId xmlns:a16="http://schemas.microsoft.com/office/drawing/2014/main" id="{6A28F8E7-A3E0-4F93-9F0D-845AE4779A1F}"/>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1412273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B612-C1E1-492F-9AB2-29C867752A67}"/>
              </a:ext>
            </a:extLst>
          </p:cNvPr>
          <p:cNvSpPr>
            <a:spLocks noGrp="1"/>
          </p:cNvSpPr>
          <p:nvPr>
            <p:ph type="title"/>
          </p:nvPr>
        </p:nvSpPr>
        <p:spPr/>
        <p:txBody>
          <a:bodyPr/>
          <a:lstStyle/>
          <a:p>
            <a:r>
              <a:rPr lang="en-US" dirty="0"/>
              <a:t>Compliance</a:t>
            </a:r>
          </a:p>
        </p:txBody>
      </p:sp>
      <p:sp>
        <p:nvSpPr>
          <p:cNvPr id="3" name="Content Placeholder 2">
            <a:extLst>
              <a:ext uri="{FF2B5EF4-FFF2-40B4-BE49-F238E27FC236}">
                <a16:creationId xmlns:a16="http://schemas.microsoft.com/office/drawing/2014/main" id="{7B089724-DD9D-4000-A9B1-C61CFE9C1978}"/>
              </a:ext>
            </a:extLst>
          </p:cNvPr>
          <p:cNvSpPr>
            <a:spLocks noGrp="1"/>
          </p:cNvSpPr>
          <p:nvPr>
            <p:ph idx="1"/>
          </p:nvPr>
        </p:nvSpPr>
        <p:spPr/>
        <p:txBody>
          <a:bodyPr/>
          <a:lstStyle/>
          <a:p>
            <a:r>
              <a:rPr lang="en-US" dirty="0"/>
              <a:t>How to maintain compliance</a:t>
            </a:r>
          </a:p>
          <a:p>
            <a:r>
              <a:rPr lang="en-US" dirty="0"/>
              <a:t>Program Evaluations</a:t>
            </a:r>
          </a:p>
          <a:p>
            <a:r>
              <a:rPr lang="en-US" dirty="0"/>
              <a:t>Emergency Preparedness</a:t>
            </a:r>
          </a:p>
          <a:p>
            <a:r>
              <a:rPr lang="en-US" dirty="0"/>
              <a:t>Policy Manuals</a:t>
            </a:r>
          </a:p>
          <a:p>
            <a:r>
              <a:rPr lang="en-US" dirty="0"/>
              <a:t>Common Deficiencies</a:t>
            </a:r>
          </a:p>
        </p:txBody>
      </p:sp>
      <p:pic>
        <p:nvPicPr>
          <p:cNvPr id="4" name="Picture 3">
            <a:extLst>
              <a:ext uri="{FF2B5EF4-FFF2-40B4-BE49-F238E27FC236}">
                <a16:creationId xmlns:a16="http://schemas.microsoft.com/office/drawing/2014/main" id="{EDC1B971-D20F-428C-96CC-8E1BCD751BD7}"/>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193561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B612-C1E1-492F-9AB2-29C867752A67}"/>
              </a:ext>
            </a:extLst>
          </p:cNvPr>
          <p:cNvSpPr>
            <a:spLocks noGrp="1"/>
          </p:cNvSpPr>
          <p:nvPr>
            <p:ph type="title"/>
          </p:nvPr>
        </p:nvSpPr>
        <p:spPr>
          <a:xfrm>
            <a:off x="1952754" y="999632"/>
            <a:ext cx="7729728" cy="4604214"/>
          </a:xfrm>
        </p:spPr>
        <p:txBody>
          <a:bodyPr>
            <a:noAutofit/>
          </a:bodyPr>
          <a:lstStyle/>
          <a:p>
            <a:r>
              <a:rPr lang="en-US" sz="8000" dirty="0"/>
              <a:t>Program Evaluation</a:t>
            </a:r>
          </a:p>
        </p:txBody>
      </p:sp>
      <p:sp>
        <p:nvSpPr>
          <p:cNvPr id="3" name="Content Placeholder 2">
            <a:extLst>
              <a:ext uri="{FF2B5EF4-FFF2-40B4-BE49-F238E27FC236}">
                <a16:creationId xmlns:a16="http://schemas.microsoft.com/office/drawing/2014/main" id="{7B089724-DD9D-4000-A9B1-C61CFE9C1978}"/>
              </a:ext>
            </a:extLst>
          </p:cNvPr>
          <p:cNvSpPr>
            <a:spLocks noGrp="1"/>
          </p:cNvSpPr>
          <p:nvPr>
            <p:ph idx="1"/>
          </p:nvPr>
        </p:nvSpPr>
        <p:spPr>
          <a:xfrm>
            <a:off x="1593573" y="2629655"/>
            <a:ext cx="7729728" cy="3101983"/>
          </a:xfrm>
        </p:spPr>
        <p:txBody>
          <a:bodyPr/>
          <a:lstStyle/>
          <a:p>
            <a:endParaRPr lang="en-US" dirty="0"/>
          </a:p>
        </p:txBody>
      </p:sp>
      <p:pic>
        <p:nvPicPr>
          <p:cNvPr id="4" name="Picture 3">
            <a:extLst>
              <a:ext uri="{FF2B5EF4-FFF2-40B4-BE49-F238E27FC236}">
                <a16:creationId xmlns:a16="http://schemas.microsoft.com/office/drawing/2014/main" id="{EDC1B971-D20F-428C-96CC-8E1BCD751BD7}"/>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399079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B612-C1E1-492F-9AB2-29C867752A67}"/>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7B089724-DD9D-4000-A9B1-C61CFE9C1978}"/>
              </a:ext>
            </a:extLst>
          </p:cNvPr>
          <p:cNvSpPr>
            <a:spLocks noGrp="1"/>
          </p:cNvSpPr>
          <p:nvPr>
            <p:ph idx="1"/>
          </p:nvPr>
        </p:nvSpPr>
        <p:spPr/>
        <p:txBody>
          <a:bodyPr>
            <a:normAutofit fontScale="85000" lnSpcReduction="10000"/>
          </a:bodyPr>
          <a:lstStyle/>
          <a:p>
            <a:r>
              <a:rPr lang="en-US" sz="2800" b="1" u="sng" dirty="0">
                <a:solidFill>
                  <a:schemeClr val="tx1"/>
                </a:solidFill>
                <a:latin typeface="Arial Black" panose="020B0A04020102020204" pitchFamily="34" charset="0"/>
                <a:cs typeface="Arial" panose="020B0604020202020204" pitchFamily="34" charset="0"/>
              </a:rPr>
              <a:t>42 CFR 491.11(a) &amp; (c)</a:t>
            </a:r>
          </a:p>
          <a:p>
            <a:endParaRPr lang="en-US" b="1" dirty="0">
              <a:solidFill>
                <a:schemeClr val="tx1"/>
              </a:solidFill>
              <a:latin typeface="Arial Black" panose="020B0A04020102020204" pitchFamily="34" charset="0"/>
              <a:cs typeface="Arial" panose="020B0604020202020204" pitchFamily="34" charset="0"/>
            </a:endParaRPr>
          </a:p>
          <a:p>
            <a:r>
              <a:rPr lang="en-US" b="1" dirty="0">
                <a:solidFill>
                  <a:schemeClr val="tx1"/>
                </a:solidFill>
                <a:latin typeface="Arial Black" panose="020B0A04020102020204" pitchFamily="34" charset="0"/>
                <a:cs typeface="Arial" panose="020B0604020202020204" pitchFamily="34" charset="0"/>
              </a:rPr>
              <a:t>(a) The clinic or center carries out, or arranges for, a biennial evaluation of its total program.</a:t>
            </a:r>
          </a:p>
          <a:p>
            <a:r>
              <a:rPr lang="en-US" b="1" dirty="0">
                <a:solidFill>
                  <a:schemeClr val="tx1"/>
                </a:solidFill>
                <a:latin typeface="Arial Black" panose="020B0A04020102020204" pitchFamily="34" charset="0"/>
                <a:cs typeface="Arial" panose="020B0604020202020204" pitchFamily="34" charset="0"/>
              </a:rPr>
              <a:t>----------------------------------------------------------------------------------------------------------</a:t>
            </a:r>
          </a:p>
          <a:p>
            <a:r>
              <a:rPr lang="en-US" b="1" dirty="0">
                <a:solidFill>
                  <a:schemeClr val="tx1"/>
                </a:solidFill>
                <a:latin typeface="Arial Black" panose="020B0A04020102020204" pitchFamily="34" charset="0"/>
                <a:cs typeface="Arial" panose="020B0604020202020204" pitchFamily="34" charset="0"/>
              </a:rPr>
              <a:t>(c) The purpose of the evaluation is to determine whether:</a:t>
            </a:r>
          </a:p>
          <a:p>
            <a:r>
              <a:rPr lang="en-US" b="1" dirty="0">
                <a:solidFill>
                  <a:schemeClr val="tx1"/>
                </a:solidFill>
                <a:latin typeface="Arial Black" panose="020B0A04020102020204" pitchFamily="34" charset="0"/>
                <a:cs typeface="Arial" panose="020B0604020202020204" pitchFamily="34" charset="0"/>
              </a:rPr>
              <a:t>(1) The utilization of services was appropriate; (2) The established policies were followed; and (3) Any changes are needed.</a:t>
            </a:r>
          </a:p>
          <a:p>
            <a:r>
              <a:rPr lang="en-US" sz="1400" b="1" dirty="0">
                <a:solidFill>
                  <a:schemeClr val="tx1"/>
                </a:solidFill>
                <a:latin typeface="Arial Black" panose="020B0A04020102020204" pitchFamily="34" charset="0"/>
                <a:cs typeface="Arial" panose="020B0604020202020204" pitchFamily="34" charset="0"/>
              </a:rPr>
              <a:t>- [71 FR 55346, Sept. 22, 2006 as amended at 84 CFR 51832 Sept. 30, 22019]</a:t>
            </a:r>
            <a:endParaRPr lang="en-US" dirty="0">
              <a:solidFill>
                <a:schemeClr val="tx1"/>
              </a:solidFill>
            </a:endParaRPr>
          </a:p>
        </p:txBody>
      </p:sp>
      <p:pic>
        <p:nvPicPr>
          <p:cNvPr id="4" name="Picture 3">
            <a:extLst>
              <a:ext uri="{FF2B5EF4-FFF2-40B4-BE49-F238E27FC236}">
                <a16:creationId xmlns:a16="http://schemas.microsoft.com/office/drawing/2014/main" id="{EDC1B971-D20F-428C-96CC-8E1BCD751BD7}"/>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3232779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A490-4F4F-485A-AB10-BBC2DC02491A}"/>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a16="http://schemas.microsoft.com/office/drawing/2014/main" id="{780BC24C-FD7E-4DEF-8A20-B6F92161D87A}"/>
              </a:ext>
            </a:extLst>
          </p:cNvPr>
          <p:cNvSpPr>
            <a:spLocks noGrp="1"/>
          </p:cNvSpPr>
          <p:nvPr>
            <p:ph idx="1"/>
          </p:nvPr>
        </p:nvSpPr>
        <p:spPr/>
        <p:txBody>
          <a:bodyPr>
            <a:normAutofit fontScale="92500" lnSpcReduction="10000"/>
          </a:bodyPr>
          <a:lstStyle/>
          <a:p>
            <a:r>
              <a:rPr lang="en-US" sz="2800" b="1" u="sng" dirty="0">
                <a:solidFill>
                  <a:schemeClr val="tx1"/>
                </a:solidFill>
                <a:latin typeface="Arial Black" panose="020B0A04020102020204" pitchFamily="34" charset="0"/>
                <a:cs typeface="Arial" panose="020B0604020202020204" pitchFamily="34" charset="0"/>
              </a:rPr>
              <a:t>42 CFR 491.11(b) &amp; (d)</a:t>
            </a:r>
          </a:p>
          <a:p>
            <a:r>
              <a:rPr lang="en-US" b="1" dirty="0">
                <a:solidFill>
                  <a:schemeClr val="tx1"/>
                </a:solidFill>
                <a:latin typeface="Arial Black" panose="020B0A04020102020204" pitchFamily="34" charset="0"/>
                <a:cs typeface="Arial" panose="020B0604020202020204" pitchFamily="34" charset="0"/>
              </a:rPr>
              <a:t>(b) The evaluation includes review of:  (1) The utilization of clinic or center services, including at least the number of patients served and the volume of services; (2) A representative sample of both active and closed clinical records; and (3) The clinic's or center's health care policies.</a:t>
            </a:r>
          </a:p>
          <a:p>
            <a:r>
              <a:rPr lang="en-US" b="1" dirty="0">
                <a:solidFill>
                  <a:schemeClr val="tx1"/>
                </a:solidFill>
                <a:latin typeface="Arial Black" panose="020B0A04020102020204" pitchFamily="34" charset="0"/>
                <a:cs typeface="Arial" panose="020B0604020202020204" pitchFamily="34" charset="0"/>
              </a:rPr>
              <a:t>----------------------------------------------------------------------------------------------------------</a:t>
            </a:r>
          </a:p>
          <a:p>
            <a:r>
              <a:rPr lang="en-US" b="1" dirty="0">
                <a:solidFill>
                  <a:schemeClr val="tx1"/>
                </a:solidFill>
                <a:latin typeface="Arial Black" panose="020B0A04020102020204" pitchFamily="34" charset="0"/>
                <a:cs typeface="Arial" panose="020B0604020202020204" pitchFamily="34" charset="0"/>
              </a:rPr>
              <a:t>(d) The clinic or center staff considers the findings of the evaluation and takes corrective action if necessary.</a:t>
            </a:r>
          </a:p>
          <a:p>
            <a:endParaRPr lang="en-US" dirty="0"/>
          </a:p>
        </p:txBody>
      </p:sp>
      <p:pic>
        <p:nvPicPr>
          <p:cNvPr id="4" name="Picture 3">
            <a:extLst>
              <a:ext uri="{FF2B5EF4-FFF2-40B4-BE49-F238E27FC236}">
                <a16:creationId xmlns:a16="http://schemas.microsoft.com/office/drawing/2014/main" id="{507510F4-9FAC-408D-8778-465BE3BB475F}"/>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3041119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0947-D859-4DA0-8774-599BC3D94693}"/>
              </a:ext>
            </a:extLst>
          </p:cNvPr>
          <p:cNvSpPr>
            <a:spLocks noGrp="1"/>
          </p:cNvSpPr>
          <p:nvPr>
            <p:ph type="title"/>
          </p:nvPr>
        </p:nvSpPr>
        <p:spPr/>
        <p:txBody>
          <a:bodyPr/>
          <a:lstStyle/>
          <a:p>
            <a:r>
              <a:rPr lang="en-US" dirty="0"/>
              <a:t>Who</a:t>
            </a:r>
          </a:p>
        </p:txBody>
      </p:sp>
      <p:sp>
        <p:nvSpPr>
          <p:cNvPr id="3" name="Content Placeholder 2">
            <a:extLst>
              <a:ext uri="{FF2B5EF4-FFF2-40B4-BE49-F238E27FC236}">
                <a16:creationId xmlns:a16="http://schemas.microsoft.com/office/drawing/2014/main" id="{088FF915-3FFB-4514-B46F-499C90014428}"/>
              </a:ext>
            </a:extLst>
          </p:cNvPr>
          <p:cNvSpPr>
            <a:spLocks noGrp="1"/>
          </p:cNvSpPr>
          <p:nvPr>
            <p:ph idx="1"/>
          </p:nvPr>
        </p:nvSpPr>
        <p:spPr/>
        <p:txBody>
          <a:bodyPr/>
          <a:lstStyle/>
          <a:p>
            <a:pPr marL="342900" indent="-342900">
              <a:buFont typeface="Wingdings" panose="05000000000000000000" pitchFamily="2" charset="2"/>
              <a:buChar char="§"/>
            </a:pPr>
            <a:r>
              <a:rPr lang="en-US" dirty="0">
                <a:solidFill>
                  <a:schemeClr val="tx1"/>
                </a:solidFill>
                <a:latin typeface="Arial Black" panose="020B0A04020102020204" pitchFamily="34" charset="0"/>
                <a:cs typeface="Calibri" panose="020F0502020204030204" pitchFamily="34" charset="0"/>
              </a:rPr>
              <a:t>The evaluation may be completed by RHC staff; or</a:t>
            </a:r>
          </a:p>
          <a:p>
            <a:pPr marL="342900" indent="-342900">
              <a:buFont typeface="Wingdings" panose="05000000000000000000" pitchFamily="2" charset="2"/>
              <a:buChar char="§"/>
            </a:pPr>
            <a:endParaRPr lang="en-US" dirty="0">
              <a:solidFill>
                <a:schemeClr val="tx1"/>
              </a:solidFill>
              <a:latin typeface="Arial Black" panose="020B0A04020102020204" pitchFamily="34" charset="0"/>
              <a:cs typeface="Calibri" panose="020F0502020204030204" pitchFamily="34" charset="0"/>
            </a:endParaRPr>
          </a:p>
          <a:p>
            <a:pPr marL="342900" indent="-342900">
              <a:buFont typeface="Wingdings" panose="05000000000000000000" pitchFamily="2" charset="2"/>
              <a:buChar char="§"/>
            </a:pPr>
            <a:r>
              <a:rPr lang="en-US" dirty="0">
                <a:solidFill>
                  <a:schemeClr val="tx1"/>
                </a:solidFill>
                <a:latin typeface="Arial Black" panose="020B0A04020102020204" pitchFamily="34" charset="0"/>
                <a:cs typeface="Calibri" panose="020F0502020204030204" pitchFamily="34" charset="0"/>
              </a:rPr>
              <a:t>Through arrangement with other appropriate professionals. </a:t>
            </a:r>
          </a:p>
          <a:p>
            <a:pPr marL="342900" indent="-342900">
              <a:buFont typeface="Wingdings" panose="05000000000000000000" pitchFamily="2" charset="2"/>
              <a:buChar char="§"/>
            </a:pPr>
            <a:endParaRPr lang="en-US" dirty="0">
              <a:solidFill>
                <a:schemeClr val="tx1"/>
              </a:solidFill>
              <a:latin typeface="Arial Black" panose="020B0A04020102020204" pitchFamily="34" charset="0"/>
              <a:cs typeface="Calibri" panose="020F0502020204030204" pitchFamily="34" charset="0"/>
            </a:endParaRPr>
          </a:p>
          <a:p>
            <a:pPr marL="342900" indent="-342900">
              <a:buFont typeface="Wingdings" panose="05000000000000000000" pitchFamily="2" charset="2"/>
              <a:buChar char="§"/>
            </a:pPr>
            <a:r>
              <a:rPr lang="en-US" dirty="0">
                <a:solidFill>
                  <a:schemeClr val="tx1"/>
                </a:solidFill>
                <a:latin typeface="Arial Black" panose="020B0A04020102020204" pitchFamily="34" charset="0"/>
                <a:cs typeface="Calibri" panose="020F0502020204030204" pitchFamily="34" charset="0"/>
              </a:rPr>
              <a:t>The clinic’s leadership, the medical director, one mid-level and one non-clinic member, should review and acknowledge the final report of findings and recommendations or considerations for review.</a:t>
            </a:r>
          </a:p>
          <a:p>
            <a:endParaRPr lang="en-US" dirty="0"/>
          </a:p>
        </p:txBody>
      </p:sp>
      <p:pic>
        <p:nvPicPr>
          <p:cNvPr id="4" name="Picture 3">
            <a:extLst>
              <a:ext uri="{FF2B5EF4-FFF2-40B4-BE49-F238E27FC236}">
                <a16:creationId xmlns:a16="http://schemas.microsoft.com/office/drawing/2014/main" id="{FED0DA60-9AFA-4804-A2AC-463AD6C1BBFA}"/>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16687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0947-D859-4DA0-8774-599BC3D94693}"/>
              </a:ext>
            </a:extLst>
          </p:cNvPr>
          <p:cNvSpPr>
            <a:spLocks noGrp="1"/>
          </p:cNvSpPr>
          <p:nvPr>
            <p:ph type="title"/>
          </p:nvPr>
        </p:nvSpPr>
        <p:spPr/>
        <p:txBody>
          <a:bodyPr/>
          <a:lstStyle/>
          <a:p>
            <a:r>
              <a:rPr lang="en-US" dirty="0"/>
              <a:t>How?</a:t>
            </a:r>
          </a:p>
        </p:txBody>
      </p:sp>
      <p:sp>
        <p:nvSpPr>
          <p:cNvPr id="3" name="Content Placeholder 2">
            <a:extLst>
              <a:ext uri="{FF2B5EF4-FFF2-40B4-BE49-F238E27FC236}">
                <a16:creationId xmlns:a16="http://schemas.microsoft.com/office/drawing/2014/main" id="{088FF915-3FFB-4514-B46F-499C90014428}"/>
              </a:ext>
            </a:extLst>
          </p:cNvPr>
          <p:cNvSpPr>
            <a:spLocks noGrp="1"/>
          </p:cNvSpPr>
          <p:nvPr>
            <p:ph idx="1"/>
          </p:nvPr>
        </p:nvSpPr>
        <p:spPr/>
        <p:txBody>
          <a:bodyPr/>
          <a:lstStyle/>
          <a:p>
            <a:r>
              <a:rPr lang="en-US" b="1" dirty="0">
                <a:solidFill>
                  <a:schemeClr val="tx1"/>
                </a:solidFill>
                <a:latin typeface="Arial Black" panose="020B0A04020102020204" pitchFamily="34" charset="0"/>
              </a:rPr>
              <a:t>Facility Review		491.11(b)(1)</a:t>
            </a:r>
          </a:p>
          <a:p>
            <a:endParaRPr lang="en-US" b="1" dirty="0">
              <a:solidFill>
                <a:schemeClr val="tx1"/>
              </a:solidFill>
              <a:latin typeface="Arial Black" panose="020B0A04020102020204" pitchFamily="34" charset="0"/>
            </a:endParaRPr>
          </a:p>
          <a:p>
            <a:r>
              <a:rPr lang="en-US" b="1" dirty="0">
                <a:solidFill>
                  <a:schemeClr val="tx1"/>
                </a:solidFill>
                <a:latin typeface="Arial Black" panose="020B0A04020102020204" pitchFamily="34" charset="0"/>
              </a:rPr>
              <a:t>Chart Review		491.11(b)(2)</a:t>
            </a:r>
          </a:p>
          <a:p>
            <a:endParaRPr lang="en-US" b="1" dirty="0">
              <a:solidFill>
                <a:schemeClr val="tx1"/>
              </a:solidFill>
              <a:latin typeface="Arial Black" panose="020B0A04020102020204" pitchFamily="34" charset="0"/>
            </a:endParaRPr>
          </a:p>
          <a:p>
            <a:r>
              <a:rPr lang="en-US" b="1" dirty="0">
                <a:solidFill>
                  <a:schemeClr val="tx1"/>
                </a:solidFill>
                <a:latin typeface="Arial Black" panose="020B0A04020102020204" pitchFamily="34" charset="0"/>
              </a:rPr>
              <a:t>Policy Review		491.11(b)(3)</a:t>
            </a:r>
          </a:p>
          <a:p>
            <a:endParaRPr lang="en-US" b="1" dirty="0">
              <a:solidFill>
                <a:schemeClr val="tx1"/>
              </a:solidFill>
              <a:latin typeface="Arial Black" panose="020B0A04020102020204" pitchFamily="34" charset="0"/>
            </a:endParaRPr>
          </a:p>
          <a:p>
            <a:r>
              <a:rPr lang="en-US" b="1" dirty="0">
                <a:solidFill>
                  <a:schemeClr val="tx1"/>
                </a:solidFill>
                <a:latin typeface="Arial Black" panose="020B0A04020102020204" pitchFamily="34" charset="0"/>
              </a:rPr>
              <a:t>Action Plan			491.11(d)</a:t>
            </a:r>
          </a:p>
          <a:p>
            <a:endParaRPr lang="en-US" dirty="0"/>
          </a:p>
        </p:txBody>
      </p:sp>
      <p:pic>
        <p:nvPicPr>
          <p:cNvPr id="9" name="Picture 8">
            <a:extLst>
              <a:ext uri="{FF2B5EF4-FFF2-40B4-BE49-F238E27FC236}">
                <a16:creationId xmlns:a16="http://schemas.microsoft.com/office/drawing/2014/main" id="{6E80ABEC-9F73-4515-807B-62E05B3561A1}"/>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658883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0947-D859-4DA0-8774-599BC3D94693}"/>
              </a:ext>
            </a:extLst>
          </p:cNvPr>
          <p:cNvSpPr>
            <a:spLocks noGrp="1"/>
          </p:cNvSpPr>
          <p:nvPr>
            <p:ph type="title"/>
          </p:nvPr>
        </p:nvSpPr>
        <p:spPr/>
        <p:txBody>
          <a:bodyPr/>
          <a:lstStyle/>
          <a:p>
            <a:r>
              <a:rPr lang="en-US" dirty="0"/>
              <a:t>The Facility Review</a:t>
            </a:r>
          </a:p>
        </p:txBody>
      </p:sp>
      <p:sp>
        <p:nvSpPr>
          <p:cNvPr id="3" name="Content Placeholder 2">
            <a:extLst>
              <a:ext uri="{FF2B5EF4-FFF2-40B4-BE49-F238E27FC236}">
                <a16:creationId xmlns:a16="http://schemas.microsoft.com/office/drawing/2014/main" id="{088FF915-3FFB-4514-B46F-499C90014428}"/>
              </a:ext>
            </a:extLst>
          </p:cNvPr>
          <p:cNvSpPr>
            <a:spLocks noGrp="1"/>
          </p:cNvSpPr>
          <p:nvPr>
            <p:ph idx="1"/>
          </p:nvPr>
        </p:nvSpPr>
        <p:spPr/>
        <p:txBody>
          <a:bodyPr>
            <a:normAutofit fontScale="47500" lnSpcReduction="20000"/>
          </a:bodyPr>
          <a:lstStyle/>
          <a:p>
            <a:r>
              <a:rPr lang="en-US" sz="3200" b="1" u="sng" dirty="0">
                <a:solidFill>
                  <a:schemeClr val="tx1"/>
                </a:solidFill>
                <a:latin typeface="Arial" panose="020B0604020202020204" pitchFamily="34" charset="0"/>
                <a:cs typeface="Arial" panose="020B0604020202020204" pitchFamily="34" charset="0"/>
              </a:rPr>
              <a:t>Predominantly accomplished by conducting a walk-through</a:t>
            </a:r>
            <a:r>
              <a:rPr lang="en-US" sz="3200" b="1" dirty="0">
                <a:solidFill>
                  <a:schemeClr val="tx1"/>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	Preventive Maintenance</a:t>
            </a:r>
          </a:p>
          <a:p>
            <a:pPr marL="800100" lvl="1"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Equipment</a:t>
            </a:r>
          </a:p>
          <a:p>
            <a:pPr marL="800100" lvl="1"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Drugs &amp; Biologicals</a:t>
            </a:r>
          </a:p>
          <a:p>
            <a:pPr marL="800100" lvl="1"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Clean &amp; Orderly</a:t>
            </a:r>
          </a:p>
          <a:p>
            <a:pPr marL="342900"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	Laboratory</a:t>
            </a:r>
          </a:p>
          <a:p>
            <a:pPr marL="800100" lvl="1"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Required tests</a:t>
            </a:r>
          </a:p>
          <a:p>
            <a:pPr marL="800100" lvl="1"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Competencies / Control logs</a:t>
            </a:r>
          </a:p>
          <a:p>
            <a:pPr marL="342900"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	Emergency Kit</a:t>
            </a:r>
          </a:p>
          <a:p>
            <a:pPr marL="800100" lvl="1"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Emergency Drugs &amp; Biologicals</a:t>
            </a:r>
          </a:p>
          <a:p>
            <a:pPr marL="800100" lvl="1" indent="-342900">
              <a:buFont typeface="Wingdings" panose="05000000000000000000" pitchFamily="2" charset="2"/>
              <a:buChar char="q"/>
            </a:pPr>
            <a:r>
              <a:rPr lang="en-US" sz="2600" b="1" dirty="0">
                <a:solidFill>
                  <a:schemeClr val="tx1"/>
                </a:solidFill>
                <a:latin typeface="Arial" panose="020B0604020202020204" pitchFamily="34" charset="0"/>
                <a:cs typeface="Arial" panose="020B0604020202020204" pitchFamily="34" charset="0"/>
              </a:rPr>
              <a:t>Procedures</a:t>
            </a:r>
            <a:endParaRPr lang="en-US" dirty="0">
              <a:solidFill>
                <a:schemeClr val="tx1"/>
              </a:solidFill>
            </a:endParaRPr>
          </a:p>
        </p:txBody>
      </p:sp>
      <p:pic>
        <p:nvPicPr>
          <p:cNvPr id="4" name="Picture 3">
            <a:extLst>
              <a:ext uri="{FF2B5EF4-FFF2-40B4-BE49-F238E27FC236}">
                <a16:creationId xmlns:a16="http://schemas.microsoft.com/office/drawing/2014/main" id="{DA1F5F3D-130D-47E6-AC58-CC34505F0D98}"/>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1881912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0947-D859-4DA0-8774-599BC3D94693}"/>
              </a:ext>
            </a:extLst>
          </p:cNvPr>
          <p:cNvSpPr>
            <a:spLocks noGrp="1"/>
          </p:cNvSpPr>
          <p:nvPr>
            <p:ph type="title"/>
          </p:nvPr>
        </p:nvSpPr>
        <p:spPr/>
        <p:txBody>
          <a:bodyPr/>
          <a:lstStyle/>
          <a:p>
            <a:r>
              <a:rPr lang="en-US" dirty="0"/>
              <a:t>The Facility Review</a:t>
            </a:r>
          </a:p>
        </p:txBody>
      </p:sp>
      <p:sp>
        <p:nvSpPr>
          <p:cNvPr id="3" name="Content Placeholder 2">
            <a:extLst>
              <a:ext uri="{FF2B5EF4-FFF2-40B4-BE49-F238E27FC236}">
                <a16:creationId xmlns:a16="http://schemas.microsoft.com/office/drawing/2014/main" id="{088FF915-3FFB-4514-B46F-499C90014428}"/>
              </a:ext>
            </a:extLst>
          </p:cNvPr>
          <p:cNvSpPr>
            <a:spLocks noGrp="1"/>
          </p:cNvSpPr>
          <p:nvPr>
            <p:ph idx="1"/>
          </p:nvPr>
        </p:nvSpPr>
        <p:spPr/>
        <p:txBody>
          <a:bodyPr>
            <a:normAutofit fontScale="70000" lnSpcReduction="20000"/>
          </a:bodyPr>
          <a:lstStyle/>
          <a:p>
            <a:r>
              <a:rPr lang="en-US" sz="3200" b="1" u="sng" dirty="0">
                <a:solidFill>
                  <a:schemeClr val="tx1"/>
                </a:solidFill>
                <a:latin typeface="Arial" panose="020B0604020202020204" pitchFamily="34" charset="0"/>
                <a:cs typeface="Arial" panose="020B0604020202020204" pitchFamily="34" charset="0"/>
              </a:rPr>
              <a:t>Continuing the clinic walk-through</a:t>
            </a:r>
            <a:r>
              <a:rPr lang="en-US" sz="3200" b="1" dirty="0">
                <a:solidFill>
                  <a:schemeClr val="tx1"/>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	Licensure &amp; Certifications</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Clinic</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Staff</a:t>
            </a:r>
          </a:p>
          <a:p>
            <a:pPr marL="342900"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 HPSA: Rural &amp; Shortage</a:t>
            </a:r>
          </a:p>
          <a:p>
            <a:pPr marL="342900"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 Construction</a:t>
            </a:r>
          </a:p>
          <a:p>
            <a:pPr marL="342900"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 Disclosures</a:t>
            </a:r>
          </a:p>
          <a:p>
            <a:pPr marL="342900"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 Staffing</a:t>
            </a:r>
          </a:p>
          <a:p>
            <a:pPr marL="342900"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 Other*</a:t>
            </a:r>
          </a:p>
          <a:p>
            <a:endParaRPr lang="en-US" dirty="0">
              <a:solidFill>
                <a:schemeClr val="tx1"/>
              </a:solidFill>
            </a:endParaRPr>
          </a:p>
        </p:txBody>
      </p:sp>
      <p:pic>
        <p:nvPicPr>
          <p:cNvPr id="4" name="Picture 3">
            <a:extLst>
              <a:ext uri="{FF2B5EF4-FFF2-40B4-BE49-F238E27FC236}">
                <a16:creationId xmlns:a16="http://schemas.microsoft.com/office/drawing/2014/main" id="{B6D29529-E8C9-4DCB-AFEA-07A6AAC49D0A}"/>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93574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D710-7A3C-4112-BA8F-3B9DDA807109}"/>
              </a:ext>
            </a:extLst>
          </p:cNvPr>
          <p:cNvSpPr>
            <a:spLocks noGrp="1"/>
          </p:cNvSpPr>
          <p:nvPr>
            <p:ph type="ctrTitle"/>
          </p:nvPr>
        </p:nvSpPr>
        <p:spPr>
          <a:xfrm>
            <a:off x="1017019" y="32712"/>
            <a:ext cx="10157960" cy="980982"/>
          </a:xfrm>
          <a:noFill/>
          <a:ln>
            <a:noFill/>
          </a:ln>
        </p:spPr>
        <p:txBody>
          <a:bodyPr>
            <a:noAutofit/>
            <a:scene3d>
              <a:camera prst="orthographicFront"/>
              <a:lightRig rig="soft" dir="t">
                <a:rot lat="0" lon="0" rev="15600000"/>
              </a:lightRig>
            </a:scene3d>
            <a:sp3d extrusionH="57150" prstMaterial="softEdge">
              <a:bevelT w="25400" h="38100"/>
            </a:sp3d>
          </a:bodyPr>
          <a:lstStyle/>
          <a:p>
            <a:r>
              <a:rPr lang="en-US" sz="4000" b="1" u="sng" cap="none" spc="50" dirty="0">
                <a:ln w="0"/>
                <a:solidFill>
                  <a:schemeClr val="bg1"/>
                </a:solidFill>
                <a:effectLst>
                  <a:innerShdw blurRad="63500" dist="50800" dir="13500000">
                    <a:srgbClr val="000000">
                      <a:alpha val="50000"/>
                    </a:srgbClr>
                  </a:innerShdw>
                </a:effectLst>
                <a:latin typeface="Arial Black" panose="020B0A04020102020204" pitchFamily="34" charset="0"/>
                <a:cs typeface="Arial" panose="020B0604020202020204" pitchFamily="34" charset="0"/>
              </a:rPr>
              <a:t>Agenda</a:t>
            </a:r>
          </a:p>
        </p:txBody>
      </p:sp>
      <p:sp>
        <p:nvSpPr>
          <p:cNvPr id="3" name="Subtitle 2">
            <a:extLst>
              <a:ext uri="{FF2B5EF4-FFF2-40B4-BE49-F238E27FC236}">
                <a16:creationId xmlns:a16="http://schemas.microsoft.com/office/drawing/2014/main" id="{516130D6-62FE-46F8-B03F-2C884D89944D}"/>
              </a:ext>
            </a:extLst>
          </p:cNvPr>
          <p:cNvSpPr>
            <a:spLocks noGrp="1"/>
          </p:cNvSpPr>
          <p:nvPr>
            <p:ph type="subTitle" idx="1"/>
          </p:nvPr>
        </p:nvSpPr>
        <p:spPr>
          <a:xfrm>
            <a:off x="1568741" y="975968"/>
            <a:ext cx="9945779" cy="4561863"/>
          </a:xfrm>
        </p:spPr>
        <p:txBody>
          <a:bodyPr>
            <a:normAutofit/>
          </a:bodyPr>
          <a:lstStyle/>
          <a:p>
            <a:pPr algn="l">
              <a:buClr>
                <a:srgbClr val="002060"/>
              </a:buClr>
            </a:pPr>
            <a:endParaRPr lang="en-US" sz="3400" dirty="0">
              <a:solidFill>
                <a:srgbClr val="C00000"/>
              </a:solidFill>
              <a:latin typeface="Arial Black" panose="020B0A04020102020204" pitchFamily="34" charset="0"/>
            </a:endParaRPr>
          </a:p>
          <a:p>
            <a:pPr algn="l"/>
            <a:r>
              <a:rPr lang="en-US" dirty="0">
                <a:solidFill>
                  <a:srgbClr val="C00000"/>
                </a:solidFill>
                <a:latin typeface="Arial Black" panose="020B0A04020102020204" pitchFamily="34" charset="0"/>
              </a:rPr>
              <a:t>RHC Updates</a:t>
            </a:r>
          </a:p>
          <a:p>
            <a:pPr algn="l"/>
            <a:r>
              <a:rPr lang="en-US" dirty="0">
                <a:solidFill>
                  <a:srgbClr val="C00000"/>
                </a:solidFill>
                <a:latin typeface="Arial Black" panose="020B0A04020102020204" pitchFamily="34" charset="0"/>
              </a:rPr>
              <a:t>Compliance</a:t>
            </a:r>
          </a:p>
          <a:p>
            <a:pPr algn="l"/>
            <a:r>
              <a:rPr lang="en-US" dirty="0">
                <a:solidFill>
                  <a:srgbClr val="C00000"/>
                </a:solidFill>
                <a:latin typeface="Arial Black" panose="020B0A04020102020204" pitchFamily="34" charset="0"/>
              </a:rPr>
              <a:t>Consolidated Appropriations Act of 2023</a:t>
            </a:r>
          </a:p>
          <a:p>
            <a:pPr algn="l"/>
            <a:r>
              <a:rPr lang="en-US" dirty="0">
                <a:solidFill>
                  <a:srgbClr val="C00000"/>
                </a:solidFill>
                <a:latin typeface="Arial Black" panose="020B0A04020102020204" pitchFamily="34" charset="0"/>
              </a:rPr>
              <a:t>Emergency Preparedness</a:t>
            </a: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a:stretch>
            <a:fillRect/>
          </a:stretch>
        </p:blipFill>
        <p:spPr>
          <a:xfrm>
            <a:off x="4783673" y="6123431"/>
            <a:ext cx="2286004" cy="734569"/>
          </a:xfrm>
          <a:prstGeom prst="rect">
            <a:avLst/>
          </a:prstGeom>
        </p:spPr>
      </p:pic>
    </p:spTree>
    <p:extLst>
      <p:ext uri="{BB962C8B-B14F-4D97-AF65-F5344CB8AC3E}">
        <p14:creationId xmlns:p14="http://schemas.microsoft.com/office/powerpoint/2010/main" val="1757375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4E76-9D93-4915-BC01-67A853708B84}"/>
              </a:ext>
            </a:extLst>
          </p:cNvPr>
          <p:cNvSpPr>
            <a:spLocks noGrp="1"/>
          </p:cNvSpPr>
          <p:nvPr>
            <p:ph type="title"/>
          </p:nvPr>
        </p:nvSpPr>
        <p:spPr/>
        <p:txBody>
          <a:bodyPr/>
          <a:lstStyle/>
          <a:p>
            <a:r>
              <a:rPr lang="en-US" dirty="0"/>
              <a:t>The Chart Review</a:t>
            </a:r>
          </a:p>
        </p:txBody>
      </p:sp>
      <p:sp>
        <p:nvSpPr>
          <p:cNvPr id="3" name="Content Placeholder 2">
            <a:extLst>
              <a:ext uri="{FF2B5EF4-FFF2-40B4-BE49-F238E27FC236}">
                <a16:creationId xmlns:a16="http://schemas.microsoft.com/office/drawing/2014/main" id="{A1679B69-3279-4579-869B-672980BE6523}"/>
              </a:ext>
            </a:extLst>
          </p:cNvPr>
          <p:cNvSpPr>
            <a:spLocks noGrp="1"/>
          </p:cNvSpPr>
          <p:nvPr>
            <p:ph idx="1"/>
          </p:nvPr>
        </p:nvSpPr>
        <p:spPr/>
        <p:txBody>
          <a:bodyPr/>
          <a:lstStyle/>
          <a:p>
            <a:pPr marL="342900" indent="-342900">
              <a:buFont typeface="Wingdings" panose="05000000000000000000" pitchFamily="2" charset="2"/>
              <a:buChar char="§"/>
            </a:pPr>
            <a:r>
              <a:rPr lang="en-US" sz="2600" dirty="0">
                <a:solidFill>
                  <a:schemeClr val="tx1"/>
                </a:solidFill>
                <a:latin typeface="Arial Black" panose="020B0A04020102020204" pitchFamily="34" charset="0"/>
              </a:rPr>
              <a:t>A representative sample of both active and closed clinical records of RHC patients.  </a:t>
            </a:r>
            <a:endParaRPr lang="en-US" sz="2600" b="1" u="sng" dirty="0">
              <a:solidFill>
                <a:schemeClr val="tx1"/>
              </a:solidFill>
              <a:latin typeface="Arial Black" panose="020B0A04020102020204" pitchFamily="34" charset="0"/>
              <a:cs typeface="Arial" panose="020B0604020202020204" pitchFamily="34" charset="0"/>
            </a:endParaRPr>
          </a:p>
          <a:p>
            <a:pPr marL="800100" lvl="1" indent="-342900">
              <a:buFont typeface="Wingdings" panose="05000000000000000000" pitchFamily="2" charset="2"/>
              <a:buChar char="q"/>
            </a:pPr>
            <a:endParaRPr lang="en-US" b="1" dirty="0">
              <a:solidFill>
                <a:schemeClr val="tx1"/>
              </a:solidFill>
              <a:latin typeface="Arial" panose="020B0604020202020204" pitchFamily="34" charset="0"/>
              <a:cs typeface="Arial" panose="020B0604020202020204" pitchFamily="34" charset="0"/>
            </a:endParaRPr>
          </a:p>
          <a:p>
            <a:pPr lvl="1"/>
            <a:r>
              <a:rPr lang="en-US" b="1" dirty="0">
                <a:solidFill>
                  <a:schemeClr val="tx1"/>
                </a:solidFill>
                <a:latin typeface="Arial" panose="020B0604020202020204" pitchFamily="34" charset="0"/>
                <a:cs typeface="Arial" panose="020B0604020202020204" pitchFamily="34" charset="0"/>
              </a:rPr>
              <a:t>	 Records system,  Protection, Retention…</a:t>
            </a:r>
          </a:p>
          <a:p>
            <a:endParaRPr lang="en-US" dirty="0"/>
          </a:p>
        </p:txBody>
      </p:sp>
      <p:pic>
        <p:nvPicPr>
          <p:cNvPr id="4" name="Picture 3">
            <a:extLst>
              <a:ext uri="{FF2B5EF4-FFF2-40B4-BE49-F238E27FC236}">
                <a16:creationId xmlns:a16="http://schemas.microsoft.com/office/drawing/2014/main" id="{7BB81FC9-C66A-43B2-80DE-748904AADF3F}"/>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386048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4E76-9D93-4915-BC01-67A853708B84}"/>
              </a:ext>
            </a:extLst>
          </p:cNvPr>
          <p:cNvSpPr>
            <a:spLocks noGrp="1"/>
          </p:cNvSpPr>
          <p:nvPr>
            <p:ph type="title"/>
          </p:nvPr>
        </p:nvSpPr>
        <p:spPr/>
        <p:txBody>
          <a:bodyPr/>
          <a:lstStyle/>
          <a:p>
            <a:r>
              <a:rPr lang="en-US" dirty="0"/>
              <a:t>The Chart Review</a:t>
            </a:r>
          </a:p>
        </p:txBody>
      </p:sp>
      <p:sp>
        <p:nvSpPr>
          <p:cNvPr id="3" name="Content Placeholder 2">
            <a:extLst>
              <a:ext uri="{FF2B5EF4-FFF2-40B4-BE49-F238E27FC236}">
                <a16:creationId xmlns:a16="http://schemas.microsoft.com/office/drawing/2014/main" id="{A1679B69-3279-4579-869B-672980BE6523}"/>
              </a:ext>
            </a:extLst>
          </p:cNvPr>
          <p:cNvSpPr>
            <a:spLocks noGrp="1"/>
          </p:cNvSpPr>
          <p:nvPr>
            <p:ph idx="1"/>
          </p:nvPr>
        </p:nvSpPr>
        <p:spPr/>
        <p:txBody>
          <a:bodyPr>
            <a:normAutofit fontScale="85000" lnSpcReduction="10000"/>
          </a:bodyPr>
          <a:lstStyle/>
          <a:p>
            <a:r>
              <a:rPr lang="en-US" sz="3200" b="1" u="sng" dirty="0">
                <a:solidFill>
                  <a:schemeClr val="tx1"/>
                </a:solidFill>
                <a:latin typeface="Arial" panose="020B0604020202020204" pitchFamily="34" charset="0"/>
                <a:cs typeface="Arial" panose="020B0604020202020204" pitchFamily="34" charset="0"/>
              </a:rPr>
              <a:t>(1) Record Administrative Documentation</a:t>
            </a:r>
            <a:r>
              <a:rPr lang="en-US" sz="3200" b="1" dirty="0">
                <a:solidFill>
                  <a:schemeClr val="tx1"/>
                </a:solidFill>
                <a:latin typeface="Arial" panose="020B0604020202020204" pitchFamily="34" charset="0"/>
                <a:cs typeface="Arial" panose="020B0604020202020204" pitchFamily="34" charset="0"/>
              </a:rPr>
              <a:t>:</a:t>
            </a:r>
          </a:p>
          <a:p>
            <a:endParaRPr lang="en-US"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Compliance documents</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Consent</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Privacy</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Release</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MSPQ</a:t>
            </a:r>
          </a:p>
          <a:p>
            <a:endParaRPr lang="en-US" dirty="0"/>
          </a:p>
        </p:txBody>
      </p:sp>
      <p:pic>
        <p:nvPicPr>
          <p:cNvPr id="4" name="Picture 3">
            <a:extLst>
              <a:ext uri="{FF2B5EF4-FFF2-40B4-BE49-F238E27FC236}">
                <a16:creationId xmlns:a16="http://schemas.microsoft.com/office/drawing/2014/main" id="{7BB81FC9-C66A-43B2-80DE-748904AADF3F}"/>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963599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4E76-9D93-4915-BC01-67A853708B84}"/>
              </a:ext>
            </a:extLst>
          </p:cNvPr>
          <p:cNvSpPr>
            <a:spLocks noGrp="1"/>
          </p:cNvSpPr>
          <p:nvPr>
            <p:ph type="title"/>
          </p:nvPr>
        </p:nvSpPr>
        <p:spPr/>
        <p:txBody>
          <a:bodyPr/>
          <a:lstStyle/>
          <a:p>
            <a:r>
              <a:rPr lang="en-US" dirty="0"/>
              <a:t>The Chart Review</a:t>
            </a:r>
          </a:p>
        </p:txBody>
      </p:sp>
      <p:sp>
        <p:nvSpPr>
          <p:cNvPr id="3" name="Content Placeholder 2">
            <a:extLst>
              <a:ext uri="{FF2B5EF4-FFF2-40B4-BE49-F238E27FC236}">
                <a16:creationId xmlns:a16="http://schemas.microsoft.com/office/drawing/2014/main" id="{A1679B69-3279-4579-869B-672980BE6523}"/>
              </a:ext>
            </a:extLst>
          </p:cNvPr>
          <p:cNvSpPr>
            <a:spLocks noGrp="1"/>
          </p:cNvSpPr>
          <p:nvPr>
            <p:ph idx="1"/>
          </p:nvPr>
        </p:nvSpPr>
        <p:spPr/>
        <p:txBody>
          <a:bodyPr>
            <a:normAutofit fontScale="62500" lnSpcReduction="20000"/>
          </a:bodyPr>
          <a:lstStyle/>
          <a:p>
            <a:r>
              <a:rPr lang="en-US" sz="3200" b="1" u="sng" dirty="0">
                <a:solidFill>
                  <a:schemeClr val="tx1"/>
                </a:solidFill>
                <a:latin typeface="Arial" panose="020B0604020202020204" pitchFamily="34" charset="0"/>
                <a:cs typeface="Arial" panose="020B0604020202020204" pitchFamily="34" charset="0"/>
              </a:rPr>
              <a:t>(2) Visit Documentation</a:t>
            </a:r>
            <a:r>
              <a:rPr lang="en-US" sz="3200" b="1" dirty="0">
                <a:solidFill>
                  <a:schemeClr val="tx1"/>
                </a:solidFill>
                <a:latin typeface="Arial" panose="020B0604020202020204" pitchFamily="34" charset="0"/>
                <a:cs typeface="Arial" panose="020B0604020202020204" pitchFamily="34" charset="0"/>
              </a:rPr>
              <a:t>:</a:t>
            </a:r>
          </a:p>
          <a:p>
            <a:endParaRPr lang="en-US" b="1" dirty="0">
              <a:solidFill>
                <a:schemeClr val="tx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 Medical Documentation</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Identification &amp; Social Data</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Histories*</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Allergies</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Medications</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Assessment, Exam</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Summary of findings, plan / instructions</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Disposition</a:t>
            </a:r>
          </a:p>
          <a:p>
            <a:endParaRPr lang="en-US" dirty="0"/>
          </a:p>
        </p:txBody>
      </p:sp>
      <p:pic>
        <p:nvPicPr>
          <p:cNvPr id="4" name="Picture 3">
            <a:extLst>
              <a:ext uri="{FF2B5EF4-FFF2-40B4-BE49-F238E27FC236}">
                <a16:creationId xmlns:a16="http://schemas.microsoft.com/office/drawing/2014/main" id="{7BB81FC9-C66A-43B2-80DE-748904AADF3F}"/>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344680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4E76-9D93-4915-BC01-67A853708B84}"/>
              </a:ext>
            </a:extLst>
          </p:cNvPr>
          <p:cNvSpPr>
            <a:spLocks noGrp="1"/>
          </p:cNvSpPr>
          <p:nvPr>
            <p:ph type="title"/>
          </p:nvPr>
        </p:nvSpPr>
        <p:spPr/>
        <p:txBody>
          <a:bodyPr/>
          <a:lstStyle/>
          <a:p>
            <a:r>
              <a:rPr lang="en-US" dirty="0"/>
              <a:t>The Chart Review</a:t>
            </a:r>
          </a:p>
        </p:txBody>
      </p:sp>
      <p:sp>
        <p:nvSpPr>
          <p:cNvPr id="3" name="Content Placeholder 2">
            <a:extLst>
              <a:ext uri="{FF2B5EF4-FFF2-40B4-BE49-F238E27FC236}">
                <a16:creationId xmlns:a16="http://schemas.microsoft.com/office/drawing/2014/main" id="{A1679B69-3279-4579-869B-672980BE6523}"/>
              </a:ext>
            </a:extLst>
          </p:cNvPr>
          <p:cNvSpPr>
            <a:spLocks noGrp="1"/>
          </p:cNvSpPr>
          <p:nvPr>
            <p:ph idx="1"/>
          </p:nvPr>
        </p:nvSpPr>
        <p:spPr/>
        <p:txBody>
          <a:bodyPr>
            <a:normAutofit fontScale="92500" lnSpcReduction="10000"/>
          </a:bodyPr>
          <a:lstStyle/>
          <a:p>
            <a:r>
              <a:rPr lang="en-US" sz="3200" b="1" u="sng" dirty="0">
                <a:solidFill>
                  <a:schemeClr val="tx1"/>
                </a:solidFill>
                <a:latin typeface="Arial" panose="020B0604020202020204" pitchFamily="34" charset="0"/>
                <a:cs typeface="Arial" panose="020B0604020202020204" pitchFamily="34" charset="0"/>
              </a:rPr>
              <a:t>(3) Additional follow-up Documentation</a:t>
            </a:r>
            <a:r>
              <a:rPr lang="en-US" sz="3200" b="1" dirty="0">
                <a:solidFill>
                  <a:schemeClr val="tx1"/>
                </a:solidFill>
                <a:latin typeface="Arial" panose="020B0604020202020204" pitchFamily="34" charset="0"/>
                <a:cs typeface="Arial" panose="020B0604020202020204" pitchFamily="34" charset="0"/>
              </a:rPr>
              <a:t>:</a:t>
            </a:r>
          </a:p>
          <a:p>
            <a:endParaRPr lang="en-US" b="1" dirty="0">
              <a:solidFill>
                <a:schemeClr val="tx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 Follow-up</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Diagnostic, Laboratory, Pathology test results</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Referrals* (491.9(d)(2))</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Signature</a:t>
            </a:r>
          </a:p>
          <a:p>
            <a:pPr marL="800100" lvl="1" indent="-342900">
              <a:buFont typeface="Wingdings" panose="05000000000000000000" pitchFamily="2" charset="2"/>
              <a:buChar char="q"/>
            </a:pPr>
            <a:r>
              <a:rPr lang="en-US" sz="2400" b="1" dirty="0">
                <a:solidFill>
                  <a:schemeClr val="tx1"/>
                </a:solidFill>
                <a:latin typeface="Arial" panose="020B0604020202020204" pitchFamily="34" charset="0"/>
                <a:cs typeface="Arial" panose="020B0604020202020204" pitchFamily="34" charset="0"/>
              </a:rPr>
              <a:t>Complete &amp; Accurate</a:t>
            </a:r>
          </a:p>
          <a:p>
            <a:endParaRPr lang="en-US" dirty="0"/>
          </a:p>
        </p:txBody>
      </p:sp>
      <p:pic>
        <p:nvPicPr>
          <p:cNvPr id="4" name="Picture 3">
            <a:extLst>
              <a:ext uri="{FF2B5EF4-FFF2-40B4-BE49-F238E27FC236}">
                <a16:creationId xmlns:a16="http://schemas.microsoft.com/office/drawing/2014/main" id="{7BB81FC9-C66A-43B2-80DE-748904AADF3F}"/>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731662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4E76-9D93-4915-BC01-67A853708B84}"/>
              </a:ext>
            </a:extLst>
          </p:cNvPr>
          <p:cNvSpPr>
            <a:spLocks noGrp="1"/>
          </p:cNvSpPr>
          <p:nvPr>
            <p:ph type="title"/>
          </p:nvPr>
        </p:nvSpPr>
        <p:spPr>
          <a:xfrm>
            <a:off x="2231136" y="922747"/>
            <a:ext cx="7729728" cy="1188720"/>
          </a:xfrm>
        </p:spPr>
        <p:txBody>
          <a:bodyPr/>
          <a:lstStyle/>
          <a:p>
            <a:r>
              <a:rPr lang="en-US" dirty="0"/>
              <a:t>The Policy Review</a:t>
            </a:r>
          </a:p>
        </p:txBody>
      </p:sp>
      <p:sp>
        <p:nvSpPr>
          <p:cNvPr id="3" name="Content Placeholder 2">
            <a:extLst>
              <a:ext uri="{FF2B5EF4-FFF2-40B4-BE49-F238E27FC236}">
                <a16:creationId xmlns:a16="http://schemas.microsoft.com/office/drawing/2014/main" id="{A1679B69-3279-4579-869B-672980BE6523}"/>
              </a:ext>
            </a:extLst>
          </p:cNvPr>
          <p:cNvSpPr>
            <a:spLocks noGrp="1"/>
          </p:cNvSpPr>
          <p:nvPr>
            <p:ph idx="1"/>
          </p:nvPr>
        </p:nvSpPr>
        <p:spPr/>
        <p:txBody>
          <a:bodyPr>
            <a:normAutofit fontScale="55000" lnSpcReduction="20000"/>
          </a:bodyPr>
          <a:lstStyle/>
          <a:p>
            <a:r>
              <a:rPr lang="en-US" sz="2800" b="1" u="sng" dirty="0">
                <a:solidFill>
                  <a:srgbClr val="002060"/>
                </a:solidFill>
                <a:latin typeface="Arial" panose="020B0604020202020204" pitchFamily="34" charset="0"/>
                <a:cs typeface="Arial" panose="020B0604020202020204" pitchFamily="34" charset="0"/>
              </a:rPr>
              <a:t>RHC Policy </a:t>
            </a:r>
            <a:r>
              <a:rPr lang="en-US" sz="2800" b="1" dirty="0">
                <a:solidFill>
                  <a:srgbClr val="002060"/>
                </a:solidFill>
                <a:latin typeface="Arial" panose="020B0604020202020204" pitchFamily="34" charset="0"/>
                <a:cs typeface="Arial" panose="020B0604020202020204" pitchFamily="34" charset="0"/>
              </a:rPr>
              <a:t>:</a:t>
            </a:r>
          </a:p>
          <a:p>
            <a:endParaRPr lang="en-US" b="1"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Organizational Structure</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Compliance Plan</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Staff Responsibilities</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Services Provided &amp; Medical management</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Program Evaluation</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Drugs &amp; Biologicals Management (storage &amp; administration)</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Physical Plant &amp; Environment</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Laboratory &amp; Emergency drugs</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Medical Records Management</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Emergency Preparedness</a:t>
            </a:r>
          </a:p>
          <a:p>
            <a:endParaRPr lang="en-US" dirty="0"/>
          </a:p>
        </p:txBody>
      </p:sp>
      <p:pic>
        <p:nvPicPr>
          <p:cNvPr id="4" name="Picture 3">
            <a:extLst>
              <a:ext uri="{FF2B5EF4-FFF2-40B4-BE49-F238E27FC236}">
                <a16:creationId xmlns:a16="http://schemas.microsoft.com/office/drawing/2014/main" id="{7BB81FC9-C66A-43B2-80DE-748904AADF3F}"/>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1026663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4E76-9D93-4915-BC01-67A853708B84}"/>
              </a:ext>
            </a:extLst>
          </p:cNvPr>
          <p:cNvSpPr>
            <a:spLocks noGrp="1"/>
          </p:cNvSpPr>
          <p:nvPr>
            <p:ph type="title"/>
          </p:nvPr>
        </p:nvSpPr>
        <p:spPr>
          <a:xfrm>
            <a:off x="2231136" y="922747"/>
            <a:ext cx="7729728" cy="1188720"/>
          </a:xfrm>
        </p:spPr>
        <p:txBody>
          <a:bodyPr/>
          <a:lstStyle/>
          <a:p>
            <a:r>
              <a:rPr lang="en-US" dirty="0"/>
              <a:t>The Policy Review</a:t>
            </a:r>
          </a:p>
        </p:txBody>
      </p:sp>
      <p:sp>
        <p:nvSpPr>
          <p:cNvPr id="3" name="Content Placeholder 2">
            <a:extLst>
              <a:ext uri="{FF2B5EF4-FFF2-40B4-BE49-F238E27FC236}">
                <a16:creationId xmlns:a16="http://schemas.microsoft.com/office/drawing/2014/main" id="{A1679B69-3279-4579-869B-672980BE6523}"/>
              </a:ext>
            </a:extLst>
          </p:cNvPr>
          <p:cNvSpPr>
            <a:spLocks noGrp="1"/>
          </p:cNvSpPr>
          <p:nvPr>
            <p:ph idx="1"/>
          </p:nvPr>
        </p:nvSpPr>
        <p:spPr/>
        <p:txBody>
          <a:bodyPr>
            <a:normAutofit fontScale="92500" lnSpcReduction="20000"/>
          </a:bodyPr>
          <a:lstStyle/>
          <a:p>
            <a:r>
              <a:rPr lang="en-US" sz="2400" b="1" u="sng" dirty="0">
                <a:solidFill>
                  <a:srgbClr val="002060"/>
                </a:solidFill>
                <a:latin typeface="Arial" panose="020B0604020202020204" pitchFamily="34" charset="0"/>
                <a:cs typeface="Arial" panose="020B0604020202020204" pitchFamily="34" charset="0"/>
              </a:rPr>
              <a:t>Other Policy </a:t>
            </a:r>
            <a:r>
              <a:rPr lang="en-US" sz="2400" b="1" dirty="0">
                <a:solidFill>
                  <a:srgbClr val="002060"/>
                </a:solidFill>
                <a:latin typeface="Arial" panose="020B0604020202020204" pitchFamily="34" charset="0"/>
                <a:cs typeface="Arial" panose="020B0604020202020204" pitchFamily="34" charset="0"/>
              </a:rPr>
              <a:t>:</a:t>
            </a:r>
          </a:p>
          <a:p>
            <a:endParaRPr lang="en-US" b="1"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Human Resources</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Financial &amp; Billing</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OCR</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HIPAA</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OSHA</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OIG</a:t>
            </a:r>
          </a:p>
          <a:p>
            <a:pPr marL="342900" indent="-342900">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Other*</a:t>
            </a:r>
          </a:p>
          <a:p>
            <a:endParaRPr lang="en-US" dirty="0"/>
          </a:p>
        </p:txBody>
      </p:sp>
      <p:pic>
        <p:nvPicPr>
          <p:cNvPr id="4" name="Picture 3">
            <a:extLst>
              <a:ext uri="{FF2B5EF4-FFF2-40B4-BE49-F238E27FC236}">
                <a16:creationId xmlns:a16="http://schemas.microsoft.com/office/drawing/2014/main" id="{7BB81FC9-C66A-43B2-80DE-748904AADF3F}"/>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092920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A27F-5689-4A1B-B644-61127214B428}"/>
              </a:ext>
            </a:extLst>
          </p:cNvPr>
          <p:cNvSpPr>
            <a:spLocks noGrp="1"/>
          </p:cNvSpPr>
          <p:nvPr>
            <p:ph type="title"/>
          </p:nvPr>
        </p:nvSpPr>
        <p:spPr/>
        <p:txBody>
          <a:bodyPr/>
          <a:lstStyle/>
          <a:p>
            <a:r>
              <a:rPr lang="en-US" dirty="0"/>
              <a:t>The Final report</a:t>
            </a:r>
          </a:p>
        </p:txBody>
      </p:sp>
      <p:sp>
        <p:nvSpPr>
          <p:cNvPr id="3" name="Content Placeholder 2">
            <a:extLst>
              <a:ext uri="{FF2B5EF4-FFF2-40B4-BE49-F238E27FC236}">
                <a16:creationId xmlns:a16="http://schemas.microsoft.com/office/drawing/2014/main" id="{313F9EA3-5DCC-47FF-A1F1-93F459E19C01}"/>
              </a:ext>
            </a:extLst>
          </p:cNvPr>
          <p:cNvSpPr>
            <a:spLocks noGrp="1"/>
          </p:cNvSpPr>
          <p:nvPr>
            <p:ph idx="1"/>
          </p:nvPr>
        </p:nvSpPr>
        <p:spPr/>
        <p:txBody>
          <a:bodyPr/>
          <a:lstStyle/>
          <a:p>
            <a:pPr marL="285750" indent="-285750">
              <a:buFont typeface="Wingdings" panose="05000000000000000000" pitchFamily="2" charset="2"/>
              <a:buChar char="§"/>
            </a:pPr>
            <a:r>
              <a:rPr lang="en-US" dirty="0">
                <a:solidFill>
                  <a:schemeClr val="tx1"/>
                </a:solidFill>
                <a:latin typeface="Arial Black" panose="020B0A04020102020204" pitchFamily="34" charset="0"/>
              </a:rPr>
              <a:t>The evaluation findings must be documented in a summary report, and </a:t>
            </a:r>
          </a:p>
          <a:p>
            <a:pPr marL="285750" indent="-285750">
              <a:buFont typeface="Wingdings" panose="05000000000000000000" pitchFamily="2" charset="2"/>
              <a:buChar char="§"/>
            </a:pPr>
            <a:r>
              <a:rPr lang="en-US" dirty="0">
                <a:solidFill>
                  <a:schemeClr val="tx1"/>
                </a:solidFill>
                <a:latin typeface="Arial Black" panose="020B0A04020102020204" pitchFamily="34" charset="0"/>
              </a:rPr>
              <a:t>Include recommendations for corrective actions to address findings.</a:t>
            </a:r>
            <a:endParaRPr lang="en-US" b="1" dirty="0">
              <a:solidFill>
                <a:schemeClr val="tx1"/>
              </a:solidFill>
              <a:latin typeface="Arial Black" panose="020B0A040201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5CD47A4D-C783-4CBB-94AB-16C7FFD20614}"/>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500068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A27F-5689-4A1B-B644-61127214B428}"/>
              </a:ext>
            </a:extLst>
          </p:cNvPr>
          <p:cNvSpPr>
            <a:spLocks noGrp="1"/>
          </p:cNvSpPr>
          <p:nvPr>
            <p:ph type="title"/>
          </p:nvPr>
        </p:nvSpPr>
        <p:spPr/>
        <p:txBody>
          <a:bodyPr/>
          <a:lstStyle/>
          <a:p>
            <a:r>
              <a:rPr lang="en-US" dirty="0"/>
              <a:t>Emergency Preparedness</a:t>
            </a:r>
          </a:p>
        </p:txBody>
      </p:sp>
      <p:sp>
        <p:nvSpPr>
          <p:cNvPr id="3" name="Content Placeholder 2">
            <a:extLst>
              <a:ext uri="{FF2B5EF4-FFF2-40B4-BE49-F238E27FC236}">
                <a16:creationId xmlns:a16="http://schemas.microsoft.com/office/drawing/2014/main" id="{313F9EA3-5DCC-47FF-A1F1-93F459E19C01}"/>
              </a:ext>
            </a:extLst>
          </p:cNvPr>
          <p:cNvSpPr>
            <a:spLocks noGrp="1"/>
          </p:cNvSpPr>
          <p:nvPr>
            <p:ph idx="1"/>
          </p:nvPr>
        </p:nvSpPr>
        <p:spPr/>
        <p:txBody>
          <a:bodyPr>
            <a:normAutofit lnSpcReduction="10000"/>
          </a:bodyPr>
          <a:lstStyle/>
          <a:p>
            <a:r>
              <a:rPr lang="en-US" dirty="0"/>
              <a:t>Hazard Vulnerability Assessment (HVA)</a:t>
            </a:r>
          </a:p>
          <a:p>
            <a:pPr lvl="1"/>
            <a:r>
              <a:rPr lang="en-US" dirty="0"/>
              <a:t>HVAs must be done initially and reviewed biennially</a:t>
            </a:r>
          </a:p>
          <a:p>
            <a:pPr lvl="1"/>
            <a:r>
              <a:rPr lang="en-US" dirty="0"/>
              <a:t>Your exercise must be one of your listed items on your HVA, unless it’s an actual event</a:t>
            </a:r>
          </a:p>
          <a:p>
            <a:pPr marL="0" lvl="1" indent="228600"/>
            <a:r>
              <a:rPr lang="en-US" dirty="0"/>
              <a:t>Communication plan is complete including name and contact information for all staff and                         local, regional, state, tribal and federal emergency staff</a:t>
            </a:r>
          </a:p>
          <a:p>
            <a:pPr marL="0" lvl="1" indent="228600"/>
            <a:r>
              <a:rPr lang="en-US" dirty="0"/>
              <a:t>Must address Volunteers</a:t>
            </a:r>
          </a:p>
          <a:p>
            <a:pPr marL="0" lvl="1" indent="228600"/>
            <a:r>
              <a:rPr lang="en-US" dirty="0"/>
              <a:t>Address how refrigerated meds and vaccines are handled during a power outage</a:t>
            </a:r>
          </a:p>
          <a:p>
            <a:pPr marL="403225" lvl="1" indent="-227013">
              <a:buNone/>
            </a:pPr>
            <a:r>
              <a:rPr lang="en-US" dirty="0"/>
              <a:t>All staff must be trained on the emergency plan.  This includes initial training and updated training every 2 years</a:t>
            </a:r>
          </a:p>
          <a:p>
            <a:pPr lvl="1"/>
            <a:endParaRPr lang="en-US" dirty="0"/>
          </a:p>
        </p:txBody>
      </p:sp>
      <p:pic>
        <p:nvPicPr>
          <p:cNvPr id="4" name="Picture 3">
            <a:extLst>
              <a:ext uri="{FF2B5EF4-FFF2-40B4-BE49-F238E27FC236}">
                <a16:creationId xmlns:a16="http://schemas.microsoft.com/office/drawing/2014/main" id="{5CD47A4D-C783-4CBB-94AB-16C7FFD20614}"/>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734394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1" y="1272556"/>
            <a:ext cx="10961688" cy="4559301"/>
          </a:xfrm>
        </p:spPr>
        <p:txBody>
          <a:bodyPr>
            <a:noAutofit/>
          </a:bodyPr>
          <a:lstStyle/>
          <a:p>
            <a:endParaRPr lang="en-US" sz="2400" b="1" dirty="0">
              <a:solidFill>
                <a:srgbClr val="002060"/>
              </a:solidFill>
              <a:latin typeface="Arial Black" panose="020B0A04020102020204" pitchFamily="34" charset="0"/>
              <a:cs typeface="Arial" panose="020B0604020202020204" pitchFamily="34" charset="0"/>
            </a:endParaRPr>
          </a:p>
          <a:p>
            <a:endParaRPr lang="en-US" sz="3600" b="1" u="sng" dirty="0">
              <a:solidFill>
                <a:srgbClr val="002060"/>
              </a:solidFill>
              <a:latin typeface="Arial Black" panose="020B0A04020102020204" pitchFamily="34" charset="0"/>
              <a:cs typeface="Arial" panose="020B0604020202020204" pitchFamily="34" charset="0"/>
            </a:endParaRPr>
          </a:p>
          <a:p>
            <a:endParaRPr lang="en-US" sz="2400" b="1" dirty="0">
              <a:solidFill>
                <a:srgbClr val="002060"/>
              </a:solidFill>
              <a:latin typeface="Arial Black" panose="020B0A04020102020204" pitchFamily="34" charset="0"/>
              <a:cs typeface="Arial" panose="020B0604020202020204" pitchFamily="34" charset="0"/>
            </a:endParaRPr>
          </a:p>
          <a:p>
            <a:endParaRPr lang="en-US" sz="2400" b="1" dirty="0">
              <a:solidFill>
                <a:srgbClr val="002060"/>
              </a:solidFill>
              <a:latin typeface="Arial Black" panose="020B0A040201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3225842-E8C3-487D-AA7C-23E1F8C5CDB6}"/>
              </a:ext>
            </a:extLst>
          </p:cNvPr>
          <p:cNvPicPr>
            <a:picLocks noChangeAspect="1"/>
          </p:cNvPicPr>
          <p:nvPr/>
        </p:nvPicPr>
        <p:blipFill>
          <a:blip r:embed="rId4"/>
          <a:stretch>
            <a:fillRect/>
          </a:stretch>
        </p:blipFill>
        <p:spPr>
          <a:xfrm>
            <a:off x="0" y="0"/>
            <a:ext cx="12192001" cy="6858000"/>
          </a:xfrm>
          <a:prstGeom prst="rect">
            <a:avLst/>
          </a:prstGeom>
        </p:spPr>
      </p:pic>
      <p:sp>
        <p:nvSpPr>
          <p:cNvPr id="7" name="Arrow: Right 6">
            <a:extLst>
              <a:ext uri="{FF2B5EF4-FFF2-40B4-BE49-F238E27FC236}">
                <a16:creationId xmlns:a16="http://schemas.microsoft.com/office/drawing/2014/main" id="{175CAC46-FF37-4E1E-9AA7-5153632D9679}"/>
              </a:ext>
            </a:extLst>
          </p:cNvPr>
          <p:cNvSpPr/>
          <p:nvPr/>
        </p:nvSpPr>
        <p:spPr>
          <a:xfrm>
            <a:off x="-11289" y="2302933"/>
            <a:ext cx="655024" cy="146755"/>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F0DB6627-1FCA-42A6-BE5C-927FC7990EEE}"/>
              </a:ext>
            </a:extLst>
          </p:cNvPr>
          <p:cNvSpPr/>
          <p:nvPr/>
        </p:nvSpPr>
        <p:spPr>
          <a:xfrm>
            <a:off x="-26989" y="3640668"/>
            <a:ext cx="655024" cy="146755"/>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4FE175EE-7868-4EAA-A031-2A34245DC9F5}"/>
              </a:ext>
            </a:extLst>
          </p:cNvPr>
          <p:cNvSpPr/>
          <p:nvPr/>
        </p:nvSpPr>
        <p:spPr>
          <a:xfrm>
            <a:off x="-26989" y="2822223"/>
            <a:ext cx="655024" cy="146755"/>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B21F26F2-1669-4DD7-8483-33F0FBA359B3}"/>
              </a:ext>
            </a:extLst>
          </p:cNvPr>
          <p:cNvSpPr/>
          <p:nvPr/>
        </p:nvSpPr>
        <p:spPr>
          <a:xfrm>
            <a:off x="-11289" y="3121378"/>
            <a:ext cx="655024" cy="146755"/>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AC4E5B88-4442-439D-9DD0-01E76A2B388D}"/>
              </a:ext>
            </a:extLst>
          </p:cNvPr>
          <p:cNvSpPr/>
          <p:nvPr/>
        </p:nvSpPr>
        <p:spPr>
          <a:xfrm>
            <a:off x="-24737" y="3939823"/>
            <a:ext cx="655024" cy="146755"/>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Left Brace 10">
            <a:extLst>
              <a:ext uri="{FF2B5EF4-FFF2-40B4-BE49-F238E27FC236}">
                <a16:creationId xmlns:a16="http://schemas.microsoft.com/office/drawing/2014/main" id="{A5E19A85-0B02-49D3-B2CA-ECC1B87E4196}"/>
              </a:ext>
            </a:extLst>
          </p:cNvPr>
          <p:cNvSpPr/>
          <p:nvPr/>
        </p:nvSpPr>
        <p:spPr>
          <a:xfrm>
            <a:off x="546101" y="4459113"/>
            <a:ext cx="108923" cy="1332088"/>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7C835DE3-D156-4CF1-A95E-5BAFADAE25C3}"/>
              </a:ext>
            </a:extLst>
          </p:cNvPr>
          <p:cNvSpPr/>
          <p:nvPr/>
        </p:nvSpPr>
        <p:spPr>
          <a:xfrm>
            <a:off x="552013" y="6361293"/>
            <a:ext cx="132197" cy="496707"/>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80685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5" grpId="0" animBg="1"/>
      <p:bldP spid="16" grpId="0" animBg="1"/>
      <p:bldP spid="11"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1" y="1272556"/>
            <a:ext cx="10961688" cy="4559301"/>
          </a:xfrm>
        </p:spPr>
        <p:txBody>
          <a:bodyPr>
            <a:noAutofit/>
          </a:bodyPr>
          <a:lstStyle/>
          <a:p>
            <a:endParaRPr lang="en-US" sz="2400" b="1" dirty="0">
              <a:solidFill>
                <a:srgbClr val="002060"/>
              </a:solidFill>
              <a:latin typeface="Arial Black" panose="020B0A04020102020204" pitchFamily="34" charset="0"/>
              <a:cs typeface="Arial" panose="020B0604020202020204" pitchFamily="34" charset="0"/>
            </a:endParaRPr>
          </a:p>
          <a:p>
            <a:endParaRPr lang="en-US" sz="3600" b="1" u="sng" dirty="0">
              <a:solidFill>
                <a:srgbClr val="002060"/>
              </a:solidFill>
              <a:latin typeface="Arial Black" panose="020B0A04020102020204" pitchFamily="34" charset="0"/>
              <a:cs typeface="Arial" panose="020B0604020202020204" pitchFamily="34" charset="0"/>
            </a:endParaRPr>
          </a:p>
          <a:p>
            <a:endParaRPr lang="en-US" sz="2400" b="1" dirty="0">
              <a:solidFill>
                <a:srgbClr val="002060"/>
              </a:solidFill>
              <a:latin typeface="Arial Black" panose="020B0A04020102020204" pitchFamily="34" charset="0"/>
              <a:cs typeface="Arial" panose="020B0604020202020204" pitchFamily="34" charset="0"/>
            </a:endParaRPr>
          </a:p>
          <a:p>
            <a:endParaRPr lang="en-US" sz="2400" b="1" dirty="0">
              <a:solidFill>
                <a:srgbClr val="002060"/>
              </a:solidFill>
              <a:latin typeface="Arial Black" panose="020B0A040201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D1C7E080-0F63-458F-94E7-0C14A60C4FDF}"/>
              </a:ext>
            </a:extLst>
          </p:cNvPr>
          <p:cNvGraphicFramePr/>
          <p:nvPr>
            <p:extLst/>
          </p:nvPr>
        </p:nvGraphicFramePr>
        <p:xfrm>
          <a:off x="1547715" y="143594"/>
          <a:ext cx="8757920" cy="5979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2236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71C1-204A-4FF5-96C9-E1B7420F04E9}"/>
              </a:ext>
            </a:extLst>
          </p:cNvPr>
          <p:cNvSpPr>
            <a:spLocks noGrp="1"/>
          </p:cNvSpPr>
          <p:nvPr>
            <p:ph type="title"/>
          </p:nvPr>
        </p:nvSpPr>
        <p:spPr/>
        <p:txBody>
          <a:bodyPr/>
          <a:lstStyle/>
          <a:p>
            <a:r>
              <a:rPr lang="en-US" dirty="0"/>
              <a:t>The End of the Covid-19 Public health Emergency</a:t>
            </a:r>
          </a:p>
        </p:txBody>
      </p:sp>
      <p:sp>
        <p:nvSpPr>
          <p:cNvPr id="3" name="Content Placeholder 2">
            <a:extLst>
              <a:ext uri="{FF2B5EF4-FFF2-40B4-BE49-F238E27FC236}">
                <a16:creationId xmlns:a16="http://schemas.microsoft.com/office/drawing/2014/main" id="{BD0A4B66-71FB-4DA4-8C08-D6EEEC825B03}"/>
              </a:ext>
            </a:extLst>
          </p:cNvPr>
          <p:cNvSpPr>
            <a:spLocks noGrp="1"/>
          </p:cNvSpPr>
          <p:nvPr>
            <p:ph idx="1"/>
          </p:nvPr>
        </p:nvSpPr>
        <p:spPr/>
        <p:txBody>
          <a:bodyPr/>
          <a:lstStyle/>
          <a:p>
            <a:r>
              <a:rPr lang="en-US" dirty="0"/>
              <a:t>Public Health Emergency (PHE)</a:t>
            </a:r>
          </a:p>
          <a:p>
            <a:pPr lvl="1"/>
            <a:r>
              <a:rPr lang="en-US" dirty="0"/>
              <a:t>Originally declared January 27</a:t>
            </a:r>
            <a:r>
              <a:rPr lang="en-US" baseline="30000" dirty="0"/>
              <a:t>th</a:t>
            </a:r>
            <a:r>
              <a:rPr lang="en-US" dirty="0"/>
              <a:t>  2020</a:t>
            </a:r>
          </a:p>
          <a:p>
            <a:pPr lvl="1"/>
            <a:r>
              <a:rPr lang="en-US" dirty="0"/>
              <a:t>Renewed every 90 days since initiation</a:t>
            </a:r>
          </a:p>
          <a:p>
            <a:pPr lvl="1"/>
            <a:r>
              <a:rPr lang="en-US" dirty="0"/>
              <a:t>Expires May 11, 2023</a:t>
            </a:r>
          </a:p>
        </p:txBody>
      </p:sp>
      <p:pic>
        <p:nvPicPr>
          <p:cNvPr id="4" name="Picture 3">
            <a:extLst>
              <a:ext uri="{FF2B5EF4-FFF2-40B4-BE49-F238E27FC236}">
                <a16:creationId xmlns:a16="http://schemas.microsoft.com/office/drawing/2014/main" id="{A23B7C40-BC94-4B4B-A372-1A67B3F71D1A}"/>
              </a:ext>
            </a:extLst>
          </p:cNvPr>
          <p:cNvPicPr>
            <a:picLocks noChangeAspect="1"/>
          </p:cNvPicPr>
          <p:nvPr/>
        </p:nvPicPr>
        <p:blipFill>
          <a:blip r:embed="rId2"/>
          <a:stretch>
            <a:fillRect/>
          </a:stretch>
        </p:blipFill>
        <p:spPr>
          <a:xfrm>
            <a:off x="4783673" y="6123431"/>
            <a:ext cx="2286004" cy="734569"/>
          </a:xfrm>
          <a:prstGeom prst="rect">
            <a:avLst/>
          </a:prstGeom>
        </p:spPr>
      </p:pic>
    </p:spTree>
    <p:extLst>
      <p:ext uri="{BB962C8B-B14F-4D97-AF65-F5344CB8AC3E}">
        <p14:creationId xmlns:p14="http://schemas.microsoft.com/office/powerpoint/2010/main" val="1649836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A53E-3DF9-4F32-9689-2D07D66DFB64}"/>
              </a:ext>
            </a:extLst>
          </p:cNvPr>
          <p:cNvSpPr>
            <a:spLocks noGrp="1"/>
          </p:cNvSpPr>
          <p:nvPr>
            <p:ph type="title"/>
          </p:nvPr>
        </p:nvSpPr>
        <p:spPr>
          <a:xfrm>
            <a:off x="2231136" y="-146688"/>
            <a:ext cx="7729728" cy="1188720"/>
          </a:xfrm>
          <a:noFill/>
          <a:ln>
            <a:noFill/>
          </a:ln>
        </p:spPr>
        <p:txBody>
          <a:bodyPr>
            <a:normAutofit/>
          </a:bodyPr>
          <a:lstStyle/>
          <a:p>
            <a:r>
              <a:rPr lang="en-US" sz="4000" b="1" u="sng" cap="none" spc="50" dirty="0">
                <a:ln w="0"/>
                <a:solidFill>
                  <a:schemeClr val="tx1"/>
                </a:solidFill>
                <a:effectLst>
                  <a:innerShdw blurRad="63500" dist="50800" dir="13500000">
                    <a:srgbClr val="000000">
                      <a:alpha val="50000"/>
                    </a:srgbClr>
                  </a:innerShdw>
                </a:effectLst>
                <a:latin typeface="Arial Black" panose="020B0A04020102020204" pitchFamily="34" charset="0"/>
                <a:cs typeface="Arial" panose="020B0604020202020204" pitchFamily="34" charset="0"/>
              </a:rPr>
              <a:t>Emergency Plan</a:t>
            </a:r>
            <a:endParaRPr lang="en-US" sz="4000" dirty="0"/>
          </a:p>
        </p:txBody>
      </p:sp>
      <p:sp>
        <p:nvSpPr>
          <p:cNvPr id="3" name="Content Placeholder 2">
            <a:extLst>
              <a:ext uri="{FF2B5EF4-FFF2-40B4-BE49-F238E27FC236}">
                <a16:creationId xmlns:a16="http://schemas.microsoft.com/office/drawing/2014/main" id="{F441D411-BDBF-444D-996C-93AEE91BE785}"/>
              </a:ext>
            </a:extLst>
          </p:cNvPr>
          <p:cNvSpPr>
            <a:spLocks noGrp="1"/>
          </p:cNvSpPr>
          <p:nvPr>
            <p:ph idx="1"/>
          </p:nvPr>
        </p:nvSpPr>
        <p:spPr>
          <a:xfrm>
            <a:off x="507999" y="1433540"/>
            <a:ext cx="12192001" cy="4850666"/>
          </a:xfrm>
        </p:spPr>
        <p:txBody>
          <a:bodyPr>
            <a:normAutofit/>
          </a:bodyPr>
          <a:lstStyle/>
          <a:p>
            <a:pPr>
              <a:buClrTx/>
              <a:buFont typeface="Wingdings" panose="05000000000000000000" pitchFamily="2" charset="2"/>
              <a:buChar char="q"/>
            </a:pPr>
            <a:r>
              <a:rPr lang="en-US" sz="3200" dirty="0">
                <a:latin typeface="Arial Black" panose="020B0A04020102020204" pitchFamily="34" charset="0"/>
              </a:rPr>
              <a:t>Risk Assessments – HVA</a:t>
            </a:r>
          </a:p>
          <a:p>
            <a:pPr lvl="1">
              <a:buClrTx/>
              <a:buFont typeface="Wingdings" panose="05000000000000000000" pitchFamily="2" charset="2"/>
              <a:buChar char="q"/>
            </a:pPr>
            <a:r>
              <a:rPr lang="en-US" sz="2400" dirty="0">
                <a:latin typeface="Arial Black" panose="020B0A04020102020204" pitchFamily="34" charset="0"/>
              </a:rPr>
              <a:t>Facility-based</a:t>
            </a:r>
          </a:p>
          <a:p>
            <a:pPr lvl="1">
              <a:buClrTx/>
              <a:buFont typeface="Wingdings" panose="05000000000000000000" pitchFamily="2" charset="2"/>
              <a:buChar char="q"/>
            </a:pPr>
            <a:r>
              <a:rPr lang="en-US" sz="2400" dirty="0">
                <a:latin typeface="Arial Black" panose="020B0A04020102020204" pitchFamily="34" charset="0"/>
              </a:rPr>
              <a:t>Community-based*</a:t>
            </a:r>
          </a:p>
          <a:p>
            <a:pPr lvl="1">
              <a:buClrTx/>
              <a:buFont typeface="Wingdings" panose="05000000000000000000" pitchFamily="2" charset="2"/>
              <a:buChar char="q"/>
            </a:pPr>
            <a:r>
              <a:rPr lang="en-US" sz="2400" dirty="0">
                <a:latin typeface="Arial Black" panose="020B0A04020102020204" pitchFamily="34" charset="0"/>
              </a:rPr>
              <a:t>EID’s</a:t>
            </a:r>
          </a:p>
          <a:p>
            <a:pPr>
              <a:buClrTx/>
              <a:buFont typeface="Wingdings" panose="05000000000000000000" pitchFamily="2" charset="2"/>
              <a:buChar char="q"/>
            </a:pPr>
            <a:endParaRPr lang="en-US" sz="3200" dirty="0">
              <a:latin typeface="Arial Black" panose="020B0A04020102020204" pitchFamily="34" charset="0"/>
            </a:endParaRPr>
          </a:p>
          <a:p>
            <a:pPr>
              <a:buClrTx/>
              <a:buFont typeface="Wingdings" panose="05000000000000000000" pitchFamily="2" charset="2"/>
              <a:buChar char="q"/>
            </a:pPr>
            <a:r>
              <a:rPr lang="en-US" sz="3200" dirty="0">
                <a:latin typeface="Arial Black" panose="020B0A04020102020204" pitchFamily="34" charset="0"/>
              </a:rPr>
              <a:t>All Hazards Approach</a:t>
            </a:r>
          </a:p>
          <a:p>
            <a:pPr>
              <a:buClrTx/>
              <a:buFont typeface="Wingdings" panose="05000000000000000000" pitchFamily="2" charset="2"/>
              <a:buChar char="q"/>
            </a:pPr>
            <a:endParaRPr lang="en-US" sz="3200" dirty="0">
              <a:latin typeface="Arial Black" panose="020B0A04020102020204" pitchFamily="34" charset="0"/>
            </a:endParaRPr>
          </a:p>
          <a:p>
            <a:pPr>
              <a:buClrTx/>
              <a:buFont typeface="Wingdings" panose="05000000000000000000" pitchFamily="2" charset="2"/>
              <a:buChar char="q"/>
            </a:pPr>
            <a:r>
              <a:rPr lang="en-US" sz="3200" dirty="0">
                <a:latin typeface="Arial Black" panose="020B0A04020102020204" pitchFamily="34" charset="0"/>
              </a:rPr>
              <a:t>Strategies*</a:t>
            </a:r>
          </a:p>
          <a:p>
            <a:pPr>
              <a:buFont typeface="Wingdings" panose="05000000000000000000" pitchFamily="2" charset="2"/>
              <a:buChar char="q"/>
            </a:pPr>
            <a:endParaRPr lang="en-US" dirty="0"/>
          </a:p>
        </p:txBody>
      </p:sp>
      <p:pic>
        <p:nvPicPr>
          <p:cNvPr id="5" name="Picture 4">
            <a:extLst>
              <a:ext uri="{FF2B5EF4-FFF2-40B4-BE49-F238E27FC236}">
                <a16:creationId xmlns:a16="http://schemas.microsoft.com/office/drawing/2014/main" id="{705A7A5C-B811-45D2-AC6A-7A158D2D5B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6" name="Picture 5">
            <a:extLst>
              <a:ext uri="{FF2B5EF4-FFF2-40B4-BE49-F238E27FC236}">
                <a16:creationId xmlns:a16="http://schemas.microsoft.com/office/drawing/2014/main" id="{4A5C91DD-D57D-4DD1-8516-CFBA37751F1A}"/>
              </a:ext>
            </a:extLst>
          </p:cNvPr>
          <p:cNvPicPr>
            <a:picLocks noChangeAspect="1"/>
          </p:cNvPicPr>
          <p:nvPr/>
        </p:nvPicPr>
        <p:blipFill>
          <a:blip r:embed="rId4"/>
          <a:stretch>
            <a:fillRect/>
          </a:stretch>
        </p:blipFill>
        <p:spPr>
          <a:xfrm>
            <a:off x="6979366" y="1458308"/>
            <a:ext cx="4117612" cy="4117612"/>
          </a:xfrm>
          <a:prstGeom prst="rect">
            <a:avLst/>
          </a:prstGeom>
        </p:spPr>
      </p:pic>
    </p:spTree>
    <p:extLst>
      <p:ext uri="{BB962C8B-B14F-4D97-AF65-F5344CB8AC3E}">
        <p14:creationId xmlns:p14="http://schemas.microsoft.com/office/powerpoint/2010/main" val="163233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5A7A5C-B811-45D2-AC6A-7A158D2D5B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7" name="Picture 6">
            <a:extLst>
              <a:ext uri="{FF2B5EF4-FFF2-40B4-BE49-F238E27FC236}">
                <a16:creationId xmlns:a16="http://schemas.microsoft.com/office/drawing/2014/main" id="{878A8C3D-1B12-40E7-B4BA-71697C7F0410}"/>
              </a:ext>
            </a:extLst>
          </p:cNvPr>
          <p:cNvPicPr>
            <a:picLocks noChangeAspect="1"/>
          </p:cNvPicPr>
          <p:nvPr/>
        </p:nvPicPr>
        <p:blipFill>
          <a:blip r:embed="rId4"/>
          <a:stretch>
            <a:fillRect/>
          </a:stretch>
        </p:blipFill>
        <p:spPr>
          <a:xfrm>
            <a:off x="0" y="-23585"/>
            <a:ext cx="12192000" cy="6905170"/>
          </a:xfrm>
          <a:prstGeom prst="rect">
            <a:avLst/>
          </a:prstGeom>
        </p:spPr>
      </p:pic>
      <p:sp>
        <p:nvSpPr>
          <p:cNvPr id="10" name="Title 9">
            <a:extLst>
              <a:ext uri="{FF2B5EF4-FFF2-40B4-BE49-F238E27FC236}">
                <a16:creationId xmlns:a16="http://schemas.microsoft.com/office/drawing/2014/main" id="{17C5E0E8-B658-4803-BD42-2E0CD99979D1}"/>
              </a:ext>
            </a:extLst>
          </p:cNvPr>
          <p:cNvSpPr>
            <a:spLocks noGrp="1"/>
          </p:cNvSpPr>
          <p:nvPr>
            <p:ph type="title"/>
          </p:nvPr>
        </p:nvSpPr>
        <p:spPr>
          <a:xfrm>
            <a:off x="5689600" y="0"/>
            <a:ext cx="6502401" cy="1188720"/>
          </a:xfrm>
        </p:spPr>
        <p:txBody>
          <a:bodyPr>
            <a:normAutofit/>
          </a:bodyPr>
          <a:lstStyle/>
          <a:p>
            <a:r>
              <a:rPr lang="en-US" sz="3200" b="1" dirty="0">
                <a:latin typeface="Times New Roman" panose="02020603050405020304" pitchFamily="18" charset="0"/>
                <a:cs typeface="Times New Roman" panose="02020603050405020304" pitchFamily="18" charset="0"/>
              </a:rPr>
              <a:t>Risk assessment tool</a:t>
            </a:r>
          </a:p>
        </p:txBody>
      </p:sp>
      <p:sp>
        <p:nvSpPr>
          <p:cNvPr id="6" name="TextBox 5">
            <a:extLst>
              <a:ext uri="{FF2B5EF4-FFF2-40B4-BE49-F238E27FC236}">
                <a16:creationId xmlns:a16="http://schemas.microsoft.com/office/drawing/2014/main" id="{102E1FDA-6700-4329-93E8-D6D97B45186A}"/>
              </a:ext>
            </a:extLst>
          </p:cNvPr>
          <p:cNvSpPr txBox="1"/>
          <p:nvPr/>
        </p:nvSpPr>
        <p:spPr>
          <a:xfrm>
            <a:off x="2223911" y="6029050"/>
            <a:ext cx="9448800" cy="461665"/>
          </a:xfrm>
          <a:prstGeom prst="rect">
            <a:avLst/>
          </a:prstGeom>
          <a:noFill/>
        </p:spPr>
        <p:txBody>
          <a:bodyPr wrap="square">
            <a:spAutoFit/>
          </a:bodyPr>
          <a:lstStyle/>
          <a:p>
            <a:r>
              <a:rPr lang="en-US" sz="2400" b="1" dirty="0">
                <a:solidFill>
                  <a:srgbClr val="0070C0"/>
                </a:solidFill>
                <a:latin typeface="Times New Roman" panose="02020603050405020304" pitchFamily="18" charset="0"/>
                <a:cs typeface="Times New Roman" panose="02020603050405020304" pitchFamily="18" charset="0"/>
              </a:rPr>
              <a:t>https://www.calhospitalprepare.org/hazard-vulnerability-analysis</a:t>
            </a:r>
          </a:p>
        </p:txBody>
      </p:sp>
    </p:spTree>
    <p:extLst>
      <p:ext uri="{BB962C8B-B14F-4D97-AF65-F5344CB8AC3E}">
        <p14:creationId xmlns:p14="http://schemas.microsoft.com/office/powerpoint/2010/main" val="2007375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A53E-3DF9-4F32-9689-2D07D66DFB64}"/>
              </a:ext>
            </a:extLst>
          </p:cNvPr>
          <p:cNvSpPr>
            <a:spLocks noGrp="1"/>
          </p:cNvSpPr>
          <p:nvPr>
            <p:ph type="title"/>
          </p:nvPr>
        </p:nvSpPr>
        <p:spPr>
          <a:xfrm>
            <a:off x="2231136" y="45931"/>
            <a:ext cx="7729728" cy="1188720"/>
          </a:xfrm>
          <a:noFill/>
          <a:ln>
            <a:noFill/>
          </a:ln>
        </p:spPr>
        <p:txBody>
          <a:bodyPr>
            <a:normAutofit/>
          </a:bodyPr>
          <a:lstStyle/>
          <a:p>
            <a:r>
              <a:rPr lang="en-US" sz="4000" b="1" u="sng" cap="none" spc="50" dirty="0">
                <a:ln w="0"/>
                <a:solidFill>
                  <a:schemeClr val="tx1"/>
                </a:solidFill>
                <a:effectLst>
                  <a:innerShdw blurRad="63500" dist="50800" dir="13500000">
                    <a:srgbClr val="000000">
                      <a:alpha val="50000"/>
                    </a:srgbClr>
                  </a:innerShdw>
                </a:effectLst>
                <a:latin typeface="Arial Black" panose="020B0A04020102020204" pitchFamily="34" charset="0"/>
                <a:cs typeface="Arial" panose="020B0604020202020204" pitchFamily="34" charset="0"/>
              </a:rPr>
              <a:t>Emergency Plan</a:t>
            </a:r>
            <a:endParaRPr lang="en-US" sz="4000" dirty="0"/>
          </a:p>
        </p:txBody>
      </p:sp>
      <p:sp>
        <p:nvSpPr>
          <p:cNvPr id="3" name="Content Placeholder 2">
            <a:extLst>
              <a:ext uri="{FF2B5EF4-FFF2-40B4-BE49-F238E27FC236}">
                <a16:creationId xmlns:a16="http://schemas.microsoft.com/office/drawing/2014/main" id="{F441D411-BDBF-444D-996C-93AEE91BE785}"/>
              </a:ext>
            </a:extLst>
          </p:cNvPr>
          <p:cNvSpPr>
            <a:spLocks noGrp="1"/>
          </p:cNvSpPr>
          <p:nvPr>
            <p:ph idx="1"/>
          </p:nvPr>
        </p:nvSpPr>
        <p:spPr>
          <a:xfrm>
            <a:off x="1038577" y="1403378"/>
            <a:ext cx="5159023" cy="4850666"/>
          </a:xfrm>
        </p:spPr>
        <p:txBody>
          <a:bodyPr>
            <a:normAutofit/>
          </a:bodyPr>
          <a:lstStyle/>
          <a:p>
            <a:pPr>
              <a:buClrTx/>
              <a:buFont typeface="Wingdings" panose="05000000000000000000" pitchFamily="2" charset="2"/>
              <a:buChar char="q"/>
            </a:pPr>
            <a:r>
              <a:rPr lang="en-US" sz="3200" u="sng" dirty="0">
                <a:latin typeface="Arial Black" panose="020B0A04020102020204" pitchFamily="34" charset="0"/>
              </a:rPr>
              <a:t>Strategies</a:t>
            </a:r>
          </a:p>
          <a:p>
            <a:pPr lvl="1">
              <a:buClrTx/>
              <a:buFont typeface="Wingdings" panose="05000000000000000000" pitchFamily="2" charset="2"/>
              <a:buChar char="q"/>
            </a:pPr>
            <a:r>
              <a:rPr lang="en-US" sz="2400" dirty="0">
                <a:latin typeface="Arial Black" panose="020B0A04020102020204" pitchFamily="34" charset="0"/>
              </a:rPr>
              <a:t>Interruptions</a:t>
            </a:r>
          </a:p>
          <a:p>
            <a:pPr lvl="1">
              <a:buClrTx/>
              <a:buFont typeface="Wingdings" panose="05000000000000000000" pitchFamily="2" charset="2"/>
              <a:buChar char="q"/>
            </a:pPr>
            <a:r>
              <a:rPr lang="en-US" sz="2400" dirty="0">
                <a:latin typeface="Arial Black" panose="020B0A04020102020204" pitchFamily="34" charset="0"/>
              </a:rPr>
              <a:t>Patients &amp; Services</a:t>
            </a:r>
          </a:p>
          <a:p>
            <a:pPr lvl="1">
              <a:buClrTx/>
              <a:buFont typeface="Wingdings" panose="05000000000000000000" pitchFamily="2" charset="2"/>
              <a:buChar char="q"/>
            </a:pPr>
            <a:r>
              <a:rPr lang="en-US" sz="2400" dirty="0">
                <a:latin typeface="Arial Black" panose="020B0A04020102020204" pitchFamily="34" charset="0"/>
              </a:rPr>
              <a:t>Delegations &amp; Succession</a:t>
            </a:r>
          </a:p>
          <a:p>
            <a:pPr lvl="1">
              <a:buClrTx/>
              <a:buFont typeface="Wingdings" panose="05000000000000000000" pitchFamily="2" charset="2"/>
              <a:buChar char="q"/>
            </a:pPr>
            <a:r>
              <a:rPr lang="en-US" sz="2400" dirty="0">
                <a:latin typeface="Arial Black" panose="020B0A04020102020204" pitchFamily="34" charset="0"/>
              </a:rPr>
              <a:t>Staffing &amp; Evacuation</a:t>
            </a:r>
          </a:p>
          <a:p>
            <a:pPr lvl="1">
              <a:buClrTx/>
              <a:buFont typeface="Wingdings" panose="05000000000000000000" pitchFamily="2" charset="2"/>
              <a:buChar char="q"/>
            </a:pPr>
            <a:r>
              <a:rPr lang="en-US" sz="2400" dirty="0">
                <a:latin typeface="Arial Black" panose="020B0A04020102020204" pitchFamily="34" charset="0"/>
              </a:rPr>
              <a:t>Cooperation &amp; Collaboration</a:t>
            </a:r>
          </a:p>
          <a:p>
            <a:pPr lvl="1">
              <a:buClrTx/>
              <a:buFont typeface="Wingdings" panose="05000000000000000000" pitchFamily="2" charset="2"/>
              <a:buChar char="q"/>
            </a:pPr>
            <a:r>
              <a:rPr lang="en-US" sz="2400" dirty="0">
                <a:latin typeface="Arial Black" panose="020B0A04020102020204" pitchFamily="34" charset="0"/>
              </a:rPr>
              <a:t>EIDs</a:t>
            </a:r>
          </a:p>
          <a:p>
            <a:pPr>
              <a:buFont typeface="Wingdings" panose="05000000000000000000" pitchFamily="2" charset="2"/>
              <a:buChar char="ü"/>
            </a:pPr>
            <a:endParaRPr lang="en-US" dirty="0"/>
          </a:p>
        </p:txBody>
      </p:sp>
      <p:pic>
        <p:nvPicPr>
          <p:cNvPr id="5" name="Picture 4">
            <a:extLst>
              <a:ext uri="{FF2B5EF4-FFF2-40B4-BE49-F238E27FC236}">
                <a16:creationId xmlns:a16="http://schemas.microsoft.com/office/drawing/2014/main" id="{705A7A5C-B811-45D2-AC6A-7A158D2D5B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6" name="Picture 5">
            <a:extLst>
              <a:ext uri="{FF2B5EF4-FFF2-40B4-BE49-F238E27FC236}">
                <a16:creationId xmlns:a16="http://schemas.microsoft.com/office/drawing/2014/main" id="{3E97571F-B548-4D8B-B5E6-86112410EFA6}"/>
              </a:ext>
            </a:extLst>
          </p:cNvPr>
          <p:cNvPicPr>
            <a:picLocks noChangeAspect="1"/>
          </p:cNvPicPr>
          <p:nvPr/>
        </p:nvPicPr>
        <p:blipFill>
          <a:blip r:embed="rId4"/>
          <a:stretch>
            <a:fillRect/>
          </a:stretch>
        </p:blipFill>
        <p:spPr>
          <a:xfrm>
            <a:off x="6979366" y="1458308"/>
            <a:ext cx="4117612" cy="4117612"/>
          </a:xfrm>
          <a:prstGeom prst="rect">
            <a:avLst/>
          </a:prstGeom>
        </p:spPr>
      </p:pic>
    </p:spTree>
    <p:extLst>
      <p:ext uri="{BB962C8B-B14F-4D97-AF65-F5344CB8AC3E}">
        <p14:creationId xmlns:p14="http://schemas.microsoft.com/office/powerpoint/2010/main" val="4251706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3142412" y="91468"/>
            <a:ext cx="5907176" cy="5297394"/>
          </a:xfrm>
        </p:spPr>
        <p:txBody>
          <a:bodyPr>
            <a:noAutofit/>
          </a:bodyPr>
          <a:lstStyle/>
          <a:p>
            <a:r>
              <a:rPr lang="en-US" sz="4000" b="1" u="sng" dirty="0">
                <a:solidFill>
                  <a:schemeClr val="bg1"/>
                </a:solidFill>
                <a:latin typeface="Arial Black" panose="020B0A04020102020204" pitchFamily="34" charset="0"/>
                <a:cs typeface="Arial" panose="020B0604020202020204" pitchFamily="34" charset="0"/>
              </a:rPr>
              <a:t>Policy &amp; Procedure</a:t>
            </a: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4" name="Picture 3">
            <a:extLst>
              <a:ext uri="{FF2B5EF4-FFF2-40B4-BE49-F238E27FC236}">
                <a16:creationId xmlns:a16="http://schemas.microsoft.com/office/drawing/2014/main" id="{FBF5B0C1-3B6A-4960-B25A-D84A80C7ECF8}"/>
              </a:ext>
            </a:extLst>
          </p:cNvPr>
          <p:cNvPicPr>
            <a:picLocks noChangeAspect="1"/>
          </p:cNvPicPr>
          <p:nvPr/>
        </p:nvPicPr>
        <p:blipFill>
          <a:blip r:embed="rId4"/>
          <a:stretch>
            <a:fillRect/>
          </a:stretch>
        </p:blipFill>
        <p:spPr>
          <a:xfrm>
            <a:off x="541866" y="831358"/>
            <a:ext cx="11096977" cy="5195283"/>
          </a:xfrm>
          <a:prstGeom prst="rect">
            <a:avLst/>
          </a:prstGeom>
        </p:spPr>
      </p:pic>
    </p:spTree>
    <p:extLst>
      <p:ext uri="{BB962C8B-B14F-4D97-AF65-F5344CB8AC3E}">
        <p14:creationId xmlns:p14="http://schemas.microsoft.com/office/powerpoint/2010/main" val="2279329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445911" y="622837"/>
            <a:ext cx="11300178" cy="5297394"/>
          </a:xfrm>
        </p:spPr>
        <p:txBody>
          <a:bodyPr>
            <a:noAutofit/>
          </a:bodyPr>
          <a:lstStyle/>
          <a:p>
            <a:r>
              <a:rPr lang="en-US" sz="4000" b="1" u="sng" dirty="0">
                <a:solidFill>
                  <a:schemeClr val="bg1"/>
                </a:solidFill>
                <a:latin typeface="Arial Black" panose="020B0A04020102020204" pitchFamily="34" charset="0"/>
                <a:cs typeface="Arial" panose="020B0604020202020204" pitchFamily="34" charset="0"/>
              </a:rPr>
              <a:t>Policy &amp; Procedure</a:t>
            </a:r>
          </a:p>
          <a:p>
            <a:pPr marL="457200" indent="-457200" algn="l">
              <a:buClrTx/>
              <a:buFont typeface="Wingdings" panose="05000000000000000000" pitchFamily="2" charset="2"/>
              <a:buChar char="q"/>
            </a:pPr>
            <a:r>
              <a:rPr lang="en-US" sz="2800" b="1" dirty="0">
                <a:solidFill>
                  <a:schemeClr val="bg1"/>
                </a:solidFill>
                <a:latin typeface="Arial" panose="020B0604020202020204" pitchFamily="34" charset="0"/>
                <a:cs typeface="Arial" panose="020B0604020202020204" pitchFamily="34" charset="0"/>
              </a:rPr>
              <a:t>Access</a:t>
            </a:r>
          </a:p>
          <a:p>
            <a:pPr marL="457200" indent="-457200" algn="l">
              <a:buClrTx/>
              <a:buFont typeface="Wingdings" panose="05000000000000000000" pitchFamily="2" charset="2"/>
              <a:buChar char="q"/>
            </a:pPr>
            <a:r>
              <a:rPr lang="en-US" sz="2800" b="1" dirty="0">
                <a:solidFill>
                  <a:schemeClr val="bg1"/>
                </a:solidFill>
                <a:latin typeface="Arial" panose="020B0604020202020204" pitchFamily="34" charset="0"/>
                <a:cs typeface="Arial" panose="020B0604020202020204" pitchFamily="34" charset="0"/>
              </a:rPr>
              <a:t>Evacuation &amp; Shelter</a:t>
            </a:r>
          </a:p>
          <a:p>
            <a:pPr marL="457200" indent="-457200" algn="l">
              <a:buClrTx/>
              <a:buFont typeface="Wingdings" panose="05000000000000000000" pitchFamily="2" charset="2"/>
              <a:buChar char="q"/>
            </a:pPr>
            <a:r>
              <a:rPr lang="en-US" sz="2800" b="1" dirty="0">
                <a:solidFill>
                  <a:schemeClr val="bg1"/>
                </a:solidFill>
                <a:latin typeface="Arial" panose="020B0604020202020204" pitchFamily="34" charset="0"/>
                <a:cs typeface="Arial" panose="020B0604020202020204" pitchFamily="34" charset="0"/>
              </a:rPr>
              <a:t>Responsibilities</a:t>
            </a:r>
          </a:p>
          <a:p>
            <a:pPr marL="457200" indent="-457200" algn="l">
              <a:buClrTx/>
              <a:buFont typeface="Wingdings" panose="05000000000000000000" pitchFamily="2" charset="2"/>
              <a:buChar char="q"/>
            </a:pPr>
            <a:r>
              <a:rPr lang="en-US" sz="2800" b="1" dirty="0">
                <a:solidFill>
                  <a:schemeClr val="bg1"/>
                </a:solidFill>
                <a:latin typeface="Arial" panose="020B0604020202020204" pitchFamily="34" charset="0"/>
                <a:cs typeface="Arial" panose="020B0604020202020204" pitchFamily="34" charset="0"/>
              </a:rPr>
              <a:t>Transfers</a:t>
            </a:r>
          </a:p>
          <a:p>
            <a:pPr marL="457200" indent="-457200" algn="l">
              <a:buClrTx/>
              <a:buFont typeface="Wingdings" panose="05000000000000000000" pitchFamily="2" charset="2"/>
              <a:buChar char="q"/>
            </a:pPr>
            <a:r>
              <a:rPr lang="en-US" sz="2800" b="1" dirty="0">
                <a:solidFill>
                  <a:schemeClr val="bg1"/>
                </a:solidFill>
                <a:latin typeface="Arial" panose="020B0604020202020204" pitchFamily="34" charset="0"/>
                <a:cs typeface="Arial" panose="020B0604020202020204" pitchFamily="34" charset="0"/>
              </a:rPr>
              <a:t>Medical Documentation</a:t>
            </a:r>
          </a:p>
          <a:p>
            <a:pPr marL="457200" indent="-457200" algn="l">
              <a:buClrTx/>
              <a:buFont typeface="Wingdings" panose="05000000000000000000" pitchFamily="2" charset="2"/>
              <a:buChar char="q"/>
            </a:pPr>
            <a:r>
              <a:rPr lang="en-US" sz="2800" b="1" dirty="0">
                <a:solidFill>
                  <a:schemeClr val="bg1"/>
                </a:solidFill>
                <a:latin typeface="Arial" panose="020B0604020202020204" pitchFamily="34" charset="0"/>
                <a:cs typeface="Arial" panose="020B0604020202020204" pitchFamily="34" charset="0"/>
              </a:rPr>
              <a:t>Volunteers</a:t>
            </a:r>
          </a:p>
          <a:p>
            <a:pPr marL="457200" indent="-457200" algn="l">
              <a:buClrTx/>
              <a:buFont typeface="Wingdings" panose="05000000000000000000" pitchFamily="2" charset="2"/>
              <a:buChar char="q"/>
            </a:pPr>
            <a:r>
              <a:rPr lang="en-US" sz="2800" b="1" dirty="0">
                <a:solidFill>
                  <a:schemeClr val="bg1"/>
                </a:solidFill>
                <a:latin typeface="Arial" panose="020B0604020202020204" pitchFamily="34" charset="0"/>
                <a:cs typeface="Arial" panose="020B0604020202020204" pitchFamily="34" charset="0"/>
              </a:rPr>
              <a:t>EIDs, Continuity, Surge</a:t>
            </a: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3" name="Picture 2">
            <a:extLst>
              <a:ext uri="{FF2B5EF4-FFF2-40B4-BE49-F238E27FC236}">
                <a16:creationId xmlns:a16="http://schemas.microsoft.com/office/drawing/2014/main" id="{AA1EA1D3-F574-4A36-A6A3-6D2E3A8FBF95}"/>
              </a:ext>
            </a:extLst>
          </p:cNvPr>
          <p:cNvPicPr>
            <a:picLocks noChangeAspect="1"/>
          </p:cNvPicPr>
          <p:nvPr/>
        </p:nvPicPr>
        <p:blipFill>
          <a:blip r:embed="rId4"/>
          <a:stretch>
            <a:fillRect/>
          </a:stretch>
        </p:blipFill>
        <p:spPr>
          <a:xfrm>
            <a:off x="5294489" y="1896534"/>
            <a:ext cx="6804377" cy="3594720"/>
          </a:xfrm>
          <a:prstGeom prst="rect">
            <a:avLst/>
          </a:prstGeom>
        </p:spPr>
      </p:pic>
      <p:cxnSp>
        <p:nvCxnSpPr>
          <p:cNvPr id="8" name="Straight Arrow Connector 7">
            <a:extLst>
              <a:ext uri="{FF2B5EF4-FFF2-40B4-BE49-F238E27FC236}">
                <a16:creationId xmlns:a16="http://schemas.microsoft.com/office/drawing/2014/main" id="{09294C6E-4E71-48A2-B6DD-049F7FD3C698}"/>
              </a:ext>
            </a:extLst>
          </p:cNvPr>
          <p:cNvCxnSpPr>
            <a:cxnSpLocks/>
          </p:cNvCxnSpPr>
          <p:nvPr/>
        </p:nvCxnSpPr>
        <p:spPr>
          <a:xfrm>
            <a:off x="3767673" y="2754489"/>
            <a:ext cx="1185333" cy="0"/>
          </a:xfrm>
          <a:prstGeom prst="straightConnector1">
            <a:avLst/>
          </a:prstGeom>
          <a:ln>
            <a:solidFill>
              <a:srgbClr val="C00000"/>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675926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CBA7-2FF7-4713-9B3A-8502922EEDC5}"/>
              </a:ext>
            </a:extLst>
          </p:cNvPr>
          <p:cNvSpPr>
            <a:spLocks noGrp="1"/>
          </p:cNvSpPr>
          <p:nvPr>
            <p:ph type="title"/>
          </p:nvPr>
        </p:nvSpPr>
        <p:spPr>
          <a:xfrm>
            <a:off x="0" y="0"/>
            <a:ext cx="12192000" cy="1188720"/>
          </a:xfrm>
          <a:noFill/>
          <a:ln>
            <a:noFill/>
          </a:ln>
        </p:spPr>
        <p:txBody>
          <a:bodyPr>
            <a:normAutofit/>
          </a:bodyPr>
          <a:lstStyle/>
          <a:p>
            <a:r>
              <a:rPr lang="en-US" sz="3200" u="sng" dirty="0">
                <a:solidFill>
                  <a:schemeClr val="tx1"/>
                </a:solidFill>
                <a:latin typeface="Arial Black" panose="020B0A04020102020204" pitchFamily="34" charset="0"/>
              </a:rPr>
              <a:t>Emerging Infectious Disease</a:t>
            </a:r>
          </a:p>
        </p:txBody>
      </p:sp>
      <p:sp>
        <p:nvSpPr>
          <p:cNvPr id="3" name="Content Placeholder 2">
            <a:extLst>
              <a:ext uri="{FF2B5EF4-FFF2-40B4-BE49-F238E27FC236}">
                <a16:creationId xmlns:a16="http://schemas.microsoft.com/office/drawing/2014/main" id="{F4AD9865-7DE0-40D9-B8F0-2BA305FAE0DB}"/>
              </a:ext>
            </a:extLst>
          </p:cNvPr>
          <p:cNvSpPr>
            <a:spLocks noGrp="1"/>
          </p:cNvSpPr>
          <p:nvPr>
            <p:ph idx="1"/>
          </p:nvPr>
        </p:nvSpPr>
        <p:spPr>
          <a:xfrm>
            <a:off x="135468" y="1188720"/>
            <a:ext cx="11582400" cy="4934711"/>
          </a:xfrm>
        </p:spPr>
        <p:txBody>
          <a:bodyPr>
            <a:normAutofit/>
          </a:bodyPr>
          <a:lstStyle/>
          <a:p>
            <a:pPr>
              <a:buFont typeface="Wingdings" panose="05000000000000000000" pitchFamily="2" charset="2"/>
              <a:buChar char="q"/>
            </a:pPr>
            <a:r>
              <a:rPr lang="en-US" sz="3200" dirty="0">
                <a:latin typeface="Arial Black" panose="020B0A04020102020204" pitchFamily="34" charset="0"/>
              </a:rPr>
              <a:t>Plan development strategies– </a:t>
            </a:r>
          </a:p>
          <a:p>
            <a:pPr lvl="2">
              <a:buClr>
                <a:schemeClr val="bg1">
                  <a:lumMod val="50000"/>
                </a:schemeClr>
              </a:buClr>
              <a:buFont typeface="Courier New" panose="02070309020205020404" pitchFamily="49" charset="0"/>
              <a:buChar char="o"/>
            </a:pPr>
            <a:endParaRPr lang="en-US" sz="3000" dirty="0">
              <a:latin typeface="Arial Black" panose="020B0A04020102020204" pitchFamily="34" charset="0"/>
            </a:endParaRPr>
          </a:p>
          <a:p>
            <a:pPr lvl="2">
              <a:buClr>
                <a:schemeClr val="bg1">
                  <a:lumMod val="50000"/>
                </a:schemeClr>
              </a:buClr>
              <a:buFont typeface="Courier New" panose="02070309020205020404" pitchFamily="49" charset="0"/>
              <a:buChar char="o"/>
            </a:pPr>
            <a:r>
              <a:rPr lang="en-US" sz="3000" dirty="0">
                <a:latin typeface="Arial Black" panose="020B0A04020102020204" pitchFamily="34" charset="0"/>
              </a:rPr>
              <a:t>Mitigation</a:t>
            </a:r>
          </a:p>
          <a:p>
            <a:pPr lvl="3">
              <a:buClr>
                <a:schemeClr val="bg1">
                  <a:lumMod val="50000"/>
                </a:schemeClr>
              </a:buClr>
              <a:buFont typeface="Courier New" panose="02070309020205020404" pitchFamily="49" charset="0"/>
              <a:buChar char="o"/>
            </a:pPr>
            <a:r>
              <a:rPr lang="en-US" sz="2400" dirty="0">
                <a:latin typeface="Arial Black" panose="020B0A04020102020204" pitchFamily="34" charset="0"/>
              </a:rPr>
              <a:t>Infection &amp; Source control</a:t>
            </a:r>
          </a:p>
          <a:p>
            <a:pPr lvl="2">
              <a:buClr>
                <a:schemeClr val="bg1">
                  <a:lumMod val="50000"/>
                </a:schemeClr>
              </a:buClr>
              <a:buFont typeface="Courier New" panose="02070309020205020404" pitchFamily="49" charset="0"/>
              <a:buChar char="o"/>
            </a:pPr>
            <a:r>
              <a:rPr lang="en-US" sz="3000" dirty="0">
                <a:latin typeface="Arial Black" panose="020B0A04020102020204" pitchFamily="34" charset="0"/>
              </a:rPr>
              <a:t>Distancing / Isolation</a:t>
            </a:r>
          </a:p>
          <a:p>
            <a:pPr lvl="2">
              <a:buClr>
                <a:schemeClr val="bg1">
                  <a:lumMod val="50000"/>
                </a:schemeClr>
              </a:buClr>
              <a:buFont typeface="Courier New" panose="02070309020205020404" pitchFamily="49" charset="0"/>
              <a:buChar char="o"/>
            </a:pPr>
            <a:r>
              <a:rPr lang="en-US" sz="3000" dirty="0">
                <a:latin typeface="Arial Black" panose="020B0A04020102020204" pitchFamily="34" charset="0"/>
              </a:rPr>
              <a:t>Home-based settings</a:t>
            </a:r>
          </a:p>
          <a:p>
            <a:pPr marL="457200" lvl="2" indent="0">
              <a:buClr>
                <a:schemeClr val="bg1">
                  <a:lumMod val="50000"/>
                </a:schemeClr>
              </a:buClr>
              <a:buNone/>
            </a:pPr>
            <a:endParaRPr lang="en-US" sz="3000" dirty="0">
              <a:latin typeface="Arial Black" panose="020B0A04020102020204" pitchFamily="34" charset="0"/>
            </a:endParaRPr>
          </a:p>
          <a:p>
            <a:pPr marL="742950" lvl="2" indent="-285750">
              <a:buClr>
                <a:schemeClr val="bg1">
                  <a:lumMod val="50000"/>
                </a:schemeClr>
              </a:buClr>
              <a:buFont typeface="Wingdings" panose="05000000000000000000" pitchFamily="2" charset="2"/>
              <a:buChar char="§"/>
            </a:pPr>
            <a:endParaRPr lang="en-US" sz="3000" dirty="0">
              <a:latin typeface="Arial Black" panose="020B0A04020102020204" pitchFamily="34" charset="0"/>
            </a:endParaRPr>
          </a:p>
          <a:p>
            <a:endParaRPr lang="en-US" dirty="0"/>
          </a:p>
        </p:txBody>
      </p:sp>
      <p:pic>
        <p:nvPicPr>
          <p:cNvPr id="7" name="Picture 6">
            <a:extLst>
              <a:ext uri="{FF2B5EF4-FFF2-40B4-BE49-F238E27FC236}">
                <a16:creationId xmlns:a16="http://schemas.microsoft.com/office/drawing/2014/main" id="{87518EA5-9983-4377-8D53-FBA81D681B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4" name="Picture 3">
            <a:extLst>
              <a:ext uri="{FF2B5EF4-FFF2-40B4-BE49-F238E27FC236}">
                <a16:creationId xmlns:a16="http://schemas.microsoft.com/office/drawing/2014/main" id="{65588490-218E-4721-8186-722E08B2A0F4}"/>
              </a:ext>
            </a:extLst>
          </p:cNvPr>
          <p:cNvPicPr>
            <a:picLocks noChangeAspect="1"/>
          </p:cNvPicPr>
          <p:nvPr/>
        </p:nvPicPr>
        <p:blipFill>
          <a:blip r:embed="rId4"/>
          <a:stretch>
            <a:fillRect/>
          </a:stretch>
        </p:blipFill>
        <p:spPr>
          <a:xfrm>
            <a:off x="6118577" y="1840229"/>
            <a:ext cx="5937955" cy="4142881"/>
          </a:xfrm>
          <a:prstGeom prst="rect">
            <a:avLst/>
          </a:prstGeom>
        </p:spPr>
      </p:pic>
    </p:spTree>
    <p:extLst>
      <p:ext uri="{BB962C8B-B14F-4D97-AF65-F5344CB8AC3E}">
        <p14:creationId xmlns:p14="http://schemas.microsoft.com/office/powerpoint/2010/main" val="2460302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445911" y="408348"/>
            <a:ext cx="11300178" cy="5297394"/>
          </a:xfrm>
        </p:spPr>
        <p:txBody>
          <a:bodyPr>
            <a:noAutofit/>
          </a:bodyPr>
          <a:lstStyle/>
          <a:p>
            <a:r>
              <a:rPr lang="en-US" sz="4000" b="1" u="sng" dirty="0">
                <a:solidFill>
                  <a:schemeClr val="bg1"/>
                </a:solidFill>
                <a:latin typeface="Arial Black" panose="020B0A04020102020204" pitchFamily="34" charset="0"/>
                <a:cs typeface="Arial" panose="020B0604020202020204" pitchFamily="34" charset="0"/>
              </a:rPr>
              <a:t>Policy &amp; Procedure</a:t>
            </a:r>
          </a:p>
          <a:p>
            <a:r>
              <a:rPr lang="en-US" sz="3200" dirty="0">
                <a:solidFill>
                  <a:schemeClr val="bg1"/>
                </a:solidFill>
                <a:latin typeface="Arial Black" panose="020B0A04020102020204" pitchFamily="34" charset="0"/>
                <a:cs typeface="Arial" panose="020B0604020202020204" pitchFamily="34" charset="0"/>
              </a:rPr>
              <a:t>Surge Planning</a:t>
            </a: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4" name="Picture 3">
            <a:extLst>
              <a:ext uri="{FF2B5EF4-FFF2-40B4-BE49-F238E27FC236}">
                <a16:creationId xmlns:a16="http://schemas.microsoft.com/office/drawing/2014/main" id="{99416CB1-3EAA-45A5-B209-7016F1044A9D}"/>
              </a:ext>
            </a:extLst>
          </p:cNvPr>
          <p:cNvPicPr>
            <a:picLocks noChangeAspect="1"/>
          </p:cNvPicPr>
          <p:nvPr/>
        </p:nvPicPr>
        <p:blipFill>
          <a:blip r:embed="rId4"/>
          <a:stretch>
            <a:fillRect/>
          </a:stretch>
        </p:blipFill>
        <p:spPr>
          <a:xfrm>
            <a:off x="711200" y="1761067"/>
            <a:ext cx="10747022" cy="4282185"/>
          </a:xfrm>
          <a:prstGeom prst="rect">
            <a:avLst/>
          </a:prstGeom>
        </p:spPr>
      </p:pic>
    </p:spTree>
    <p:extLst>
      <p:ext uri="{BB962C8B-B14F-4D97-AF65-F5344CB8AC3E}">
        <p14:creationId xmlns:p14="http://schemas.microsoft.com/office/powerpoint/2010/main" val="3542370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CBA7-2FF7-4713-9B3A-8502922EEDC5}"/>
              </a:ext>
            </a:extLst>
          </p:cNvPr>
          <p:cNvSpPr>
            <a:spLocks noGrp="1"/>
          </p:cNvSpPr>
          <p:nvPr>
            <p:ph type="title"/>
          </p:nvPr>
        </p:nvSpPr>
        <p:spPr>
          <a:xfrm>
            <a:off x="2231136" y="0"/>
            <a:ext cx="7729728" cy="1188720"/>
          </a:xfrm>
          <a:noFill/>
          <a:ln>
            <a:noFill/>
          </a:ln>
        </p:spPr>
        <p:txBody>
          <a:bodyPr>
            <a:normAutofit/>
          </a:bodyPr>
          <a:lstStyle/>
          <a:p>
            <a:r>
              <a:rPr lang="en-US" sz="4000" b="1" u="sng" cap="none" spc="50" dirty="0">
                <a:ln w="0"/>
                <a:solidFill>
                  <a:schemeClr val="tx1"/>
                </a:solidFill>
                <a:effectLst>
                  <a:innerShdw blurRad="63500" dist="50800" dir="13500000">
                    <a:srgbClr val="000000">
                      <a:alpha val="50000"/>
                    </a:srgbClr>
                  </a:innerShdw>
                </a:effectLst>
                <a:latin typeface="Arial Black" panose="020B0A04020102020204" pitchFamily="34" charset="0"/>
                <a:cs typeface="Arial" panose="020B0604020202020204" pitchFamily="34" charset="0"/>
              </a:rPr>
              <a:t>Surge Planning</a:t>
            </a:r>
            <a:endParaRPr lang="en-US" sz="4000" dirty="0">
              <a:solidFill>
                <a:schemeClr val="tx1"/>
              </a:solidFill>
            </a:endParaRPr>
          </a:p>
        </p:txBody>
      </p:sp>
      <p:sp>
        <p:nvSpPr>
          <p:cNvPr id="3" name="Content Placeholder 2">
            <a:extLst>
              <a:ext uri="{FF2B5EF4-FFF2-40B4-BE49-F238E27FC236}">
                <a16:creationId xmlns:a16="http://schemas.microsoft.com/office/drawing/2014/main" id="{F4AD9865-7DE0-40D9-B8F0-2BA305FAE0DB}"/>
              </a:ext>
            </a:extLst>
          </p:cNvPr>
          <p:cNvSpPr>
            <a:spLocks noGrp="1"/>
          </p:cNvSpPr>
          <p:nvPr>
            <p:ph idx="1"/>
          </p:nvPr>
        </p:nvSpPr>
        <p:spPr>
          <a:xfrm>
            <a:off x="474134" y="793609"/>
            <a:ext cx="8274756" cy="4934711"/>
          </a:xfrm>
        </p:spPr>
        <p:txBody>
          <a:bodyPr>
            <a:normAutofit/>
          </a:bodyPr>
          <a:lstStyle/>
          <a:p>
            <a:pPr marL="285750" lvl="0" indent="-285750">
              <a:buClr>
                <a:schemeClr val="bg1">
                  <a:lumMod val="50000"/>
                </a:schemeClr>
              </a:buClr>
              <a:buFont typeface="Wingdings" panose="05000000000000000000" pitchFamily="2" charset="2"/>
              <a:buChar char="§"/>
            </a:pPr>
            <a:endParaRPr lang="en-US" sz="4000" dirty="0">
              <a:latin typeface="Arial Black" panose="020B0A04020102020204" pitchFamily="34" charset="0"/>
            </a:endParaRPr>
          </a:p>
          <a:p>
            <a:pPr lvl="2">
              <a:buClr>
                <a:schemeClr val="bg1">
                  <a:lumMod val="50000"/>
                </a:schemeClr>
              </a:buClr>
              <a:buFont typeface="Courier New" panose="02070309020205020404" pitchFamily="49" charset="0"/>
              <a:buChar char="o"/>
            </a:pPr>
            <a:r>
              <a:rPr lang="en-US" sz="2400" dirty="0">
                <a:latin typeface="Arial Black" panose="020B0A04020102020204" pitchFamily="34" charset="0"/>
              </a:rPr>
              <a:t>Evacuations</a:t>
            </a:r>
          </a:p>
          <a:p>
            <a:pPr lvl="2">
              <a:buClr>
                <a:schemeClr val="bg1">
                  <a:lumMod val="50000"/>
                </a:schemeClr>
              </a:buClr>
              <a:buFont typeface="Courier New" panose="02070309020205020404" pitchFamily="49" charset="0"/>
              <a:buChar char="o"/>
            </a:pPr>
            <a:r>
              <a:rPr lang="en-US" sz="2400" dirty="0">
                <a:latin typeface="Arial Black" panose="020B0A04020102020204" pitchFamily="34" charset="0"/>
              </a:rPr>
              <a:t>Staffing</a:t>
            </a:r>
          </a:p>
          <a:p>
            <a:pPr lvl="2">
              <a:buClr>
                <a:schemeClr val="bg1">
                  <a:lumMod val="50000"/>
                </a:schemeClr>
              </a:buClr>
              <a:buFont typeface="Courier New" panose="02070309020205020404" pitchFamily="49" charset="0"/>
              <a:buChar char="o"/>
            </a:pPr>
            <a:r>
              <a:rPr lang="en-US" sz="2400" dirty="0">
                <a:latin typeface="Arial Black" panose="020B0A04020102020204" pitchFamily="34" charset="0"/>
              </a:rPr>
              <a:t>Transfers</a:t>
            </a:r>
          </a:p>
          <a:p>
            <a:pPr lvl="2">
              <a:buClr>
                <a:schemeClr val="bg1">
                  <a:lumMod val="50000"/>
                </a:schemeClr>
              </a:buClr>
              <a:buFont typeface="Courier New" panose="02070309020205020404" pitchFamily="49" charset="0"/>
              <a:buChar char="o"/>
            </a:pPr>
            <a:r>
              <a:rPr lang="en-US" sz="2400" dirty="0">
                <a:latin typeface="Arial Black" panose="020B0A04020102020204" pitchFamily="34" charset="0"/>
              </a:rPr>
              <a:t>Protect health care personnel</a:t>
            </a:r>
          </a:p>
          <a:p>
            <a:pPr lvl="2">
              <a:buClr>
                <a:schemeClr val="bg1">
                  <a:lumMod val="50000"/>
                </a:schemeClr>
              </a:buClr>
              <a:buFont typeface="Courier New" panose="02070309020205020404" pitchFamily="49" charset="0"/>
              <a:buChar char="o"/>
            </a:pPr>
            <a:r>
              <a:rPr lang="en-US" sz="2400" dirty="0">
                <a:latin typeface="Arial Black" panose="020B0A04020102020204" pitchFamily="34" charset="0"/>
              </a:rPr>
              <a:t>Preserve system functioning</a:t>
            </a:r>
          </a:p>
          <a:p>
            <a:pPr lvl="2">
              <a:buClr>
                <a:schemeClr val="bg1">
                  <a:lumMod val="50000"/>
                </a:schemeClr>
              </a:buClr>
              <a:buFont typeface="Courier New" panose="02070309020205020404" pitchFamily="49" charset="0"/>
              <a:buChar char="o"/>
            </a:pPr>
            <a:r>
              <a:rPr lang="en-US" sz="2400" dirty="0">
                <a:latin typeface="Arial Black" panose="020B0A04020102020204" pitchFamily="34" charset="0"/>
              </a:rPr>
              <a:t>Minimize transmission</a:t>
            </a:r>
          </a:p>
          <a:p>
            <a:pPr marL="285750" lvl="0" indent="-285750">
              <a:buClr>
                <a:schemeClr val="bg1">
                  <a:lumMod val="50000"/>
                </a:schemeClr>
              </a:buClr>
              <a:buFont typeface="Wingdings" panose="05000000000000000000" pitchFamily="2" charset="2"/>
              <a:buChar char="§"/>
            </a:pPr>
            <a:endParaRPr lang="en-US" sz="4200" dirty="0">
              <a:latin typeface="Arial Black" panose="020B0A04020102020204" pitchFamily="34" charset="0"/>
            </a:endParaRPr>
          </a:p>
        </p:txBody>
      </p:sp>
      <p:pic>
        <p:nvPicPr>
          <p:cNvPr id="7" name="Picture 6">
            <a:extLst>
              <a:ext uri="{FF2B5EF4-FFF2-40B4-BE49-F238E27FC236}">
                <a16:creationId xmlns:a16="http://schemas.microsoft.com/office/drawing/2014/main" id="{87518EA5-9983-4377-8D53-FBA81D681B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5" name="Picture 4">
            <a:extLst>
              <a:ext uri="{FF2B5EF4-FFF2-40B4-BE49-F238E27FC236}">
                <a16:creationId xmlns:a16="http://schemas.microsoft.com/office/drawing/2014/main" id="{EB428943-0172-4BFA-B340-89608B2CDB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0045" y="1325242"/>
            <a:ext cx="4752622" cy="3597936"/>
          </a:xfrm>
          <a:prstGeom prst="rect">
            <a:avLst/>
          </a:prstGeom>
        </p:spPr>
      </p:pic>
      <p:sp>
        <p:nvSpPr>
          <p:cNvPr id="4" name="Rectangle 3">
            <a:extLst>
              <a:ext uri="{FF2B5EF4-FFF2-40B4-BE49-F238E27FC236}">
                <a16:creationId xmlns:a16="http://schemas.microsoft.com/office/drawing/2014/main" id="{50984F43-A333-49F2-9D9B-15A436C62E50}"/>
              </a:ext>
            </a:extLst>
          </p:cNvPr>
          <p:cNvSpPr/>
          <p:nvPr/>
        </p:nvSpPr>
        <p:spPr>
          <a:xfrm>
            <a:off x="7069677" y="4338403"/>
            <a:ext cx="3781777" cy="584775"/>
          </a:xfrm>
          <a:prstGeom prst="rect">
            <a:avLst/>
          </a:prstGeom>
        </p:spPr>
        <p:txBody>
          <a:bodyPr wrap="square">
            <a:spAutoFit/>
          </a:bodyPr>
          <a:lstStyle/>
          <a:p>
            <a:pPr algn="ctr"/>
            <a:r>
              <a:rPr lang="en-US" sz="3200" b="1" u="sng" spc="300" dirty="0">
                <a:solidFill>
                  <a:srgbClr val="C0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DISRUPTION</a:t>
            </a:r>
            <a:endParaRPr lang="en-US" sz="3200" dirty="0">
              <a:latin typeface="Arial Black" panose="020B0A04020102020204" pitchFamily="34" charset="0"/>
            </a:endParaRPr>
          </a:p>
        </p:txBody>
      </p:sp>
    </p:spTree>
    <p:extLst>
      <p:ext uri="{BB962C8B-B14F-4D97-AF65-F5344CB8AC3E}">
        <p14:creationId xmlns:p14="http://schemas.microsoft.com/office/powerpoint/2010/main" val="234416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CBA7-2FF7-4713-9B3A-8502922EEDC5}"/>
              </a:ext>
            </a:extLst>
          </p:cNvPr>
          <p:cNvSpPr>
            <a:spLocks noGrp="1"/>
          </p:cNvSpPr>
          <p:nvPr>
            <p:ph type="title"/>
          </p:nvPr>
        </p:nvSpPr>
        <p:spPr>
          <a:xfrm>
            <a:off x="2231136" y="0"/>
            <a:ext cx="7729728" cy="1188720"/>
          </a:xfrm>
          <a:noFill/>
          <a:ln>
            <a:noFill/>
          </a:ln>
        </p:spPr>
        <p:txBody>
          <a:bodyPr>
            <a:normAutofit/>
          </a:bodyPr>
          <a:lstStyle/>
          <a:p>
            <a:r>
              <a:rPr lang="en-US" sz="4000" b="1" u="sng" cap="none" spc="50" dirty="0">
                <a:ln w="0"/>
                <a:solidFill>
                  <a:schemeClr val="tx1"/>
                </a:solidFill>
                <a:effectLst>
                  <a:innerShdw blurRad="63500" dist="50800" dir="13500000">
                    <a:srgbClr val="000000">
                      <a:alpha val="50000"/>
                    </a:srgbClr>
                  </a:innerShdw>
                </a:effectLst>
                <a:latin typeface="Arial Black" panose="020B0A04020102020204" pitchFamily="34" charset="0"/>
                <a:cs typeface="Arial" panose="020B0604020202020204" pitchFamily="34" charset="0"/>
              </a:rPr>
              <a:t>Continuity of Care</a:t>
            </a:r>
            <a:endParaRPr lang="en-US" sz="4000" dirty="0">
              <a:solidFill>
                <a:schemeClr val="tx1"/>
              </a:solidFill>
            </a:endParaRPr>
          </a:p>
        </p:txBody>
      </p:sp>
      <p:sp>
        <p:nvSpPr>
          <p:cNvPr id="3" name="Content Placeholder 2">
            <a:extLst>
              <a:ext uri="{FF2B5EF4-FFF2-40B4-BE49-F238E27FC236}">
                <a16:creationId xmlns:a16="http://schemas.microsoft.com/office/drawing/2014/main" id="{F4AD9865-7DE0-40D9-B8F0-2BA305FAE0DB}"/>
              </a:ext>
            </a:extLst>
          </p:cNvPr>
          <p:cNvSpPr>
            <a:spLocks noGrp="1"/>
          </p:cNvSpPr>
          <p:nvPr>
            <p:ph idx="1"/>
          </p:nvPr>
        </p:nvSpPr>
        <p:spPr>
          <a:xfrm>
            <a:off x="282222" y="1188720"/>
            <a:ext cx="11582400" cy="4934711"/>
          </a:xfrm>
        </p:spPr>
        <p:txBody>
          <a:bodyPr>
            <a:normAutofit fontScale="47500" lnSpcReduction="20000"/>
          </a:bodyPr>
          <a:lstStyle/>
          <a:p>
            <a:pPr marL="0" lvl="0" indent="0">
              <a:buClr>
                <a:schemeClr val="bg1">
                  <a:lumMod val="50000"/>
                </a:schemeClr>
              </a:buClr>
              <a:buNone/>
            </a:pPr>
            <a:r>
              <a:rPr lang="en-US" sz="5100" i="1" dirty="0">
                <a:latin typeface="Arial Black" panose="020B0A04020102020204" pitchFamily="34" charset="0"/>
              </a:rPr>
              <a:t>Surveyors are asked to verify plans to address services needed that cannot be provided by the facility during an emergency…</a:t>
            </a:r>
          </a:p>
          <a:p>
            <a:pPr marL="285750" lvl="0" indent="-285750">
              <a:buClr>
                <a:schemeClr val="bg1">
                  <a:lumMod val="50000"/>
                </a:schemeClr>
              </a:buClr>
              <a:buFont typeface="Wingdings" panose="05000000000000000000" pitchFamily="2" charset="2"/>
              <a:buChar char="§"/>
            </a:pPr>
            <a:endParaRPr lang="en-US" sz="4000" dirty="0">
              <a:latin typeface="Arial Black" panose="020B0A04020102020204" pitchFamily="34" charset="0"/>
            </a:endParaRPr>
          </a:p>
          <a:p>
            <a:pPr marL="285750" lvl="0" indent="-285750">
              <a:buClr>
                <a:schemeClr val="bg1">
                  <a:lumMod val="50000"/>
                </a:schemeClr>
              </a:buClr>
              <a:buFont typeface="Wingdings" panose="05000000000000000000" pitchFamily="2" charset="2"/>
              <a:buChar char="§"/>
            </a:pPr>
            <a:r>
              <a:rPr lang="en-US" sz="7000" dirty="0">
                <a:latin typeface="Arial Black" panose="020B0A04020102020204" pitchFamily="34" charset="0"/>
              </a:rPr>
              <a:t>Contracts</a:t>
            </a:r>
          </a:p>
          <a:p>
            <a:pPr marL="742950" lvl="2" indent="-285750">
              <a:buClr>
                <a:schemeClr val="bg1">
                  <a:lumMod val="50000"/>
                </a:schemeClr>
              </a:buClr>
              <a:buFont typeface="Wingdings" panose="05000000000000000000" pitchFamily="2" charset="2"/>
              <a:buChar char="§"/>
            </a:pPr>
            <a:r>
              <a:rPr lang="en-US" sz="6000" dirty="0">
                <a:latin typeface="Arial Black" panose="020B0A04020102020204" pitchFamily="34" charset="0"/>
              </a:rPr>
              <a:t>Inventory, PPE, Critical care equipment, Transportation, Surge</a:t>
            </a:r>
          </a:p>
          <a:p>
            <a:pPr marL="285750" lvl="0" indent="-285750">
              <a:buClr>
                <a:schemeClr val="bg1">
                  <a:lumMod val="50000"/>
                </a:schemeClr>
              </a:buClr>
              <a:buFont typeface="Wingdings" panose="05000000000000000000" pitchFamily="2" charset="2"/>
              <a:buChar char="§"/>
            </a:pPr>
            <a:endParaRPr lang="en-US" sz="4200" dirty="0">
              <a:latin typeface="Arial Black" panose="020B0A04020102020204" pitchFamily="34" charset="0"/>
            </a:endParaRPr>
          </a:p>
          <a:p>
            <a:pPr marL="285750" indent="-285750">
              <a:buClr>
                <a:schemeClr val="bg1">
                  <a:lumMod val="50000"/>
                </a:schemeClr>
              </a:buClr>
              <a:buFont typeface="Wingdings" panose="05000000000000000000" pitchFamily="2" charset="2"/>
              <a:buChar char="§"/>
            </a:pPr>
            <a:r>
              <a:rPr lang="en-US" sz="7000" dirty="0">
                <a:latin typeface="Arial Black" panose="020B0A04020102020204" pitchFamily="34" charset="0"/>
              </a:rPr>
              <a:t>Planning</a:t>
            </a:r>
          </a:p>
          <a:p>
            <a:pPr marL="742950" lvl="2" indent="-285750">
              <a:buClr>
                <a:schemeClr val="bg1">
                  <a:lumMod val="50000"/>
                </a:schemeClr>
              </a:buClr>
              <a:buFont typeface="Wingdings" panose="05000000000000000000" pitchFamily="2" charset="2"/>
              <a:buChar char="§"/>
            </a:pPr>
            <a:r>
              <a:rPr lang="en-US" sz="6000" dirty="0">
                <a:latin typeface="Arial Black" panose="020B0A04020102020204" pitchFamily="34" charset="0"/>
              </a:rPr>
              <a:t>Essential personnel and functions, Critical resources, vital records, data protection, alternate locations, financial resources</a:t>
            </a:r>
          </a:p>
        </p:txBody>
      </p:sp>
      <p:pic>
        <p:nvPicPr>
          <p:cNvPr id="7" name="Picture 6">
            <a:extLst>
              <a:ext uri="{FF2B5EF4-FFF2-40B4-BE49-F238E27FC236}">
                <a16:creationId xmlns:a16="http://schemas.microsoft.com/office/drawing/2014/main" id="{87518EA5-9983-4377-8D53-FBA81D681B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spTree>
    <p:extLst>
      <p:ext uri="{BB962C8B-B14F-4D97-AF65-F5344CB8AC3E}">
        <p14:creationId xmlns:p14="http://schemas.microsoft.com/office/powerpoint/2010/main" val="1938554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0" y="225778"/>
            <a:ext cx="11986053" cy="5080492"/>
          </a:xfrm>
        </p:spPr>
        <p:txBody>
          <a:bodyPr>
            <a:noAutofit/>
          </a:bodyPr>
          <a:lstStyle/>
          <a:p>
            <a:pPr algn="ctr"/>
            <a:r>
              <a:rPr lang="en-US" sz="4000" b="1" u="sng" dirty="0">
                <a:solidFill>
                  <a:schemeClr val="bg1"/>
                </a:solidFill>
                <a:latin typeface="Arial Black" panose="020B0A04020102020204" pitchFamily="34" charset="0"/>
                <a:cs typeface="Arial" panose="020B0604020202020204" pitchFamily="34" charset="0"/>
              </a:rPr>
              <a:t>Communication Plan</a:t>
            </a:r>
          </a:p>
          <a:p>
            <a:pPr marL="342900" indent="-342900" algn="l">
              <a:buClrTx/>
              <a:buFont typeface="Wingdings" panose="05000000000000000000" pitchFamily="2" charset="2"/>
              <a:buChar char="q"/>
            </a:pPr>
            <a:r>
              <a:rPr lang="en-US" sz="2400" b="1" u="sng" dirty="0">
                <a:solidFill>
                  <a:schemeClr val="bg1"/>
                </a:solidFill>
                <a:latin typeface="Arial Black" panose="020B0A04020102020204" pitchFamily="34" charset="0"/>
                <a:cs typeface="Arial" panose="020B0604020202020204" pitchFamily="34" charset="0"/>
              </a:rPr>
              <a:t>Internal - Facility</a:t>
            </a:r>
            <a:r>
              <a:rPr lang="en-US" sz="2400" b="1" dirty="0">
                <a:solidFill>
                  <a:schemeClr val="bg1"/>
                </a:solidFill>
                <a:latin typeface="Arial Black" panose="020B0A04020102020204" pitchFamily="34" charset="0"/>
                <a:cs typeface="Arial" panose="020B0604020202020204" pitchFamily="34" charset="0"/>
              </a:rPr>
              <a:t> </a:t>
            </a:r>
          </a:p>
          <a:p>
            <a:pPr marL="1371600" lvl="2" indent="-457200" algn="l">
              <a:buClrTx/>
              <a:buFont typeface="Courier New" panose="02070309020205020404" pitchFamily="49" charset="0"/>
              <a:buChar char="o"/>
            </a:pPr>
            <a:r>
              <a:rPr lang="en-US" sz="2400" b="1" dirty="0">
                <a:solidFill>
                  <a:schemeClr val="bg1"/>
                </a:solidFill>
                <a:latin typeface="Arial Black" panose="020B0A04020102020204" pitchFamily="34" charset="0"/>
                <a:cs typeface="Arial" panose="020B0604020202020204" pitchFamily="34" charset="0"/>
              </a:rPr>
              <a:t>Staff, Volunteers, Providers, entities </a:t>
            </a:r>
          </a:p>
          <a:p>
            <a:pPr lvl="2" algn="l">
              <a:buClrTx/>
            </a:pPr>
            <a:r>
              <a:rPr lang="en-US" sz="2400" b="1" dirty="0">
                <a:solidFill>
                  <a:schemeClr val="bg1"/>
                </a:solidFill>
                <a:latin typeface="Arial Black" panose="020B0A04020102020204" pitchFamily="34" charset="0"/>
                <a:cs typeface="Arial" panose="020B0604020202020204" pitchFamily="34" charset="0"/>
              </a:rPr>
              <a:t>     providing services</a:t>
            </a:r>
          </a:p>
          <a:p>
            <a:pPr marL="342900" indent="-342900" algn="l">
              <a:buClrTx/>
              <a:buFont typeface="Wingdings" panose="05000000000000000000" pitchFamily="2" charset="2"/>
              <a:buChar char="q"/>
            </a:pPr>
            <a:r>
              <a:rPr lang="en-US" sz="2400" b="1" u="sng" dirty="0">
                <a:solidFill>
                  <a:schemeClr val="bg1"/>
                </a:solidFill>
                <a:latin typeface="Arial Black" panose="020B0A04020102020204" pitchFamily="34" charset="0"/>
                <a:cs typeface="Arial" panose="020B0604020202020204" pitchFamily="34" charset="0"/>
              </a:rPr>
              <a:t>External - Other facilities &amp; agencies</a:t>
            </a:r>
          </a:p>
          <a:p>
            <a:pPr marL="1371600" lvl="2" indent="-457200" algn="l">
              <a:buClrTx/>
              <a:buFont typeface="Courier New" panose="02070309020205020404" pitchFamily="49" charset="0"/>
              <a:buChar char="o"/>
            </a:pPr>
            <a:r>
              <a:rPr lang="en-US" sz="2400" b="1" dirty="0">
                <a:solidFill>
                  <a:schemeClr val="bg1"/>
                </a:solidFill>
                <a:latin typeface="Arial Black" panose="020B0A04020102020204" pitchFamily="34" charset="0"/>
                <a:cs typeface="Arial" panose="020B0604020202020204" pitchFamily="34" charset="0"/>
              </a:rPr>
              <a:t>Federal, State, tribal, regional and local </a:t>
            </a:r>
          </a:p>
          <a:p>
            <a:pPr lvl="2" algn="l">
              <a:buClrTx/>
            </a:pPr>
            <a:r>
              <a:rPr lang="en-US" sz="2400" b="1" dirty="0">
                <a:solidFill>
                  <a:schemeClr val="bg1"/>
                </a:solidFill>
                <a:latin typeface="Arial Black" panose="020B0A04020102020204" pitchFamily="34" charset="0"/>
                <a:cs typeface="Arial" panose="020B0604020202020204" pitchFamily="34" charset="0"/>
              </a:rPr>
              <a:t>     emergency staff</a:t>
            </a:r>
          </a:p>
          <a:p>
            <a:pPr marL="1371600" lvl="2" indent="-457200" algn="l">
              <a:buClrTx/>
              <a:buFont typeface="Courier New" panose="02070309020205020404" pitchFamily="49" charset="0"/>
              <a:buChar char="o"/>
            </a:pPr>
            <a:r>
              <a:rPr lang="en-US" sz="2400" b="1" dirty="0">
                <a:solidFill>
                  <a:schemeClr val="bg1"/>
                </a:solidFill>
                <a:latin typeface="Arial Black" panose="020B0A04020102020204" pitchFamily="34" charset="0"/>
                <a:cs typeface="Arial" panose="020B0604020202020204" pitchFamily="34" charset="0"/>
              </a:rPr>
              <a:t>Other RHC’s and facilities</a:t>
            </a:r>
          </a:p>
          <a:p>
            <a:pPr marL="1371600" lvl="2" indent="-457200" algn="l">
              <a:buClrTx/>
              <a:buFont typeface="Courier New" panose="02070309020205020404" pitchFamily="49" charset="0"/>
              <a:buChar char="o"/>
            </a:pPr>
            <a:r>
              <a:rPr lang="en-US" sz="2400" b="1" dirty="0">
                <a:solidFill>
                  <a:schemeClr val="bg1"/>
                </a:solidFill>
                <a:latin typeface="Arial Black" panose="020B0A04020102020204" pitchFamily="34" charset="0"/>
                <a:cs typeface="Arial" panose="020B0604020202020204" pitchFamily="34" charset="0"/>
              </a:rPr>
              <a:t>Needs; ability to provide assistance</a:t>
            </a:r>
          </a:p>
          <a:p>
            <a:pPr marL="342900" indent="-342900" algn="l">
              <a:buClrTx/>
              <a:buFont typeface="Wingdings" panose="05000000000000000000" pitchFamily="2" charset="2"/>
              <a:buChar char="q"/>
            </a:pPr>
            <a:r>
              <a:rPr lang="en-US" sz="2400" b="1" u="sng" dirty="0">
                <a:solidFill>
                  <a:schemeClr val="bg1"/>
                </a:solidFill>
                <a:latin typeface="Arial Black" panose="020B0A04020102020204" pitchFamily="34" charset="0"/>
                <a:cs typeface="Arial" panose="020B0604020202020204" pitchFamily="34" charset="0"/>
              </a:rPr>
              <a:t>Alternate communication</a:t>
            </a:r>
          </a:p>
          <a:p>
            <a:pPr marL="1257300" lvl="2" indent="-342900" algn="l">
              <a:buClrTx/>
              <a:buFont typeface="Courier New" panose="02070309020205020404" pitchFamily="49" charset="0"/>
              <a:buChar char="o"/>
            </a:pPr>
            <a:r>
              <a:rPr lang="en-US" sz="2400" b="1" i="1" dirty="0">
                <a:solidFill>
                  <a:schemeClr val="bg1"/>
                </a:solidFill>
                <a:latin typeface="Arial Black" panose="020B0A04020102020204" pitchFamily="34" charset="0"/>
                <a:cs typeface="Arial" panose="020B0604020202020204" pitchFamily="34" charset="0"/>
              </a:rPr>
              <a:t>Include procedures regarding when and how communication methods are used and who will use them. - E0032 SOM App Z</a:t>
            </a:r>
          </a:p>
          <a:p>
            <a:pPr marL="800100" lvl="1" indent="-342900" algn="l">
              <a:buClr>
                <a:srgbClr val="002060"/>
              </a:buClr>
              <a:buFont typeface="Wingdings" panose="05000000000000000000" pitchFamily="2" charset="2"/>
              <a:buChar char="ü"/>
            </a:pPr>
            <a:endParaRPr lang="en-US" sz="2200" b="1" dirty="0">
              <a:solidFill>
                <a:srgbClr val="002060"/>
              </a:solidFill>
              <a:latin typeface="Arial" panose="020B0604020202020204" pitchFamily="34" charset="0"/>
              <a:cs typeface="Arial" panose="020B0604020202020204" pitchFamily="34" charset="0"/>
            </a:endParaRPr>
          </a:p>
          <a:p>
            <a:pPr marL="1257300" lvl="2" indent="-342900" algn="l">
              <a:buClr>
                <a:srgbClr val="002060"/>
              </a:buClr>
              <a:buFont typeface="Wingdings" panose="05000000000000000000" pitchFamily="2" charset="2"/>
              <a:buChar char="ü"/>
            </a:pPr>
            <a:endParaRPr lang="en-US" sz="2000" b="1" dirty="0">
              <a:solidFill>
                <a:srgbClr val="002060"/>
              </a:solidFill>
              <a:latin typeface="Arial" panose="020B0604020202020204" pitchFamily="34" charset="0"/>
              <a:cs typeface="Arial" panose="020B0604020202020204" pitchFamily="34" charset="0"/>
            </a:endParaRPr>
          </a:p>
          <a:p>
            <a:pPr marL="1371600" lvl="2" indent="-457200" algn="l">
              <a:buClr>
                <a:srgbClr val="002060"/>
              </a:buClr>
              <a:buFont typeface="Wingdings" panose="05000000000000000000" pitchFamily="2" charset="2"/>
              <a:buChar char="ü"/>
            </a:pPr>
            <a:endParaRPr lang="en-US" sz="2000" b="1"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3" name="Picture 2">
            <a:extLst>
              <a:ext uri="{FF2B5EF4-FFF2-40B4-BE49-F238E27FC236}">
                <a16:creationId xmlns:a16="http://schemas.microsoft.com/office/drawing/2014/main" id="{D4464959-9831-4E18-9EBD-CE377733C4FF}"/>
              </a:ext>
            </a:extLst>
          </p:cNvPr>
          <p:cNvPicPr>
            <a:picLocks noChangeAspect="1"/>
          </p:cNvPicPr>
          <p:nvPr/>
        </p:nvPicPr>
        <p:blipFill>
          <a:blip r:embed="rId4"/>
          <a:stretch>
            <a:fillRect/>
          </a:stretch>
        </p:blipFill>
        <p:spPr>
          <a:xfrm>
            <a:off x="8341530" y="881026"/>
            <a:ext cx="3163358" cy="4425244"/>
          </a:xfrm>
          <a:prstGeom prst="rect">
            <a:avLst/>
          </a:prstGeom>
        </p:spPr>
      </p:pic>
    </p:spTree>
    <p:extLst>
      <p:ext uri="{BB962C8B-B14F-4D97-AF65-F5344CB8AC3E}">
        <p14:creationId xmlns:p14="http://schemas.microsoft.com/office/powerpoint/2010/main" val="49544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71C1-204A-4FF5-96C9-E1B7420F04E9}"/>
              </a:ext>
            </a:extLst>
          </p:cNvPr>
          <p:cNvSpPr>
            <a:spLocks noGrp="1"/>
          </p:cNvSpPr>
          <p:nvPr>
            <p:ph type="title"/>
          </p:nvPr>
        </p:nvSpPr>
        <p:spPr/>
        <p:txBody>
          <a:bodyPr/>
          <a:lstStyle/>
          <a:p>
            <a:r>
              <a:rPr lang="en-US" dirty="0"/>
              <a:t>End of the PHE</a:t>
            </a:r>
          </a:p>
        </p:txBody>
      </p:sp>
      <p:sp>
        <p:nvSpPr>
          <p:cNvPr id="3" name="Content Placeholder 2">
            <a:extLst>
              <a:ext uri="{FF2B5EF4-FFF2-40B4-BE49-F238E27FC236}">
                <a16:creationId xmlns:a16="http://schemas.microsoft.com/office/drawing/2014/main" id="{BD0A4B66-71FB-4DA4-8C08-D6EEEC825B03}"/>
              </a:ext>
            </a:extLst>
          </p:cNvPr>
          <p:cNvSpPr>
            <a:spLocks noGrp="1"/>
          </p:cNvSpPr>
          <p:nvPr>
            <p:ph idx="1"/>
          </p:nvPr>
        </p:nvSpPr>
        <p:spPr/>
        <p:txBody>
          <a:bodyPr>
            <a:normAutofit fontScale="92500" lnSpcReduction="10000"/>
          </a:bodyPr>
          <a:lstStyle/>
          <a:p>
            <a:r>
              <a:rPr lang="en-US" dirty="0"/>
              <a:t>Temporary Expansion Locations</a:t>
            </a:r>
          </a:p>
          <a:p>
            <a:pPr lvl="2" indent="-457200"/>
            <a:r>
              <a:rPr lang="en-US" dirty="0"/>
              <a:t>CMS waived the requirement that RHCs be separately considered for MCR survey and certification if services were expanded into more than one permanent location</a:t>
            </a:r>
          </a:p>
          <a:p>
            <a:pPr marL="285750" lvl="2" indent="-285750"/>
            <a:r>
              <a:rPr lang="en-US" sz="1800" dirty="0"/>
              <a:t>Staffing waivers</a:t>
            </a:r>
          </a:p>
          <a:p>
            <a:pPr marL="514350" lvl="3" indent="-285750"/>
            <a:r>
              <a:rPr lang="en-US" sz="1800" dirty="0"/>
              <a:t>CMS waived the requirement that a NP, PA, or CNM be available to furnish patient care services as least 50% of the time the RHC is operating</a:t>
            </a:r>
          </a:p>
          <a:p>
            <a:pPr marL="0" lvl="3" indent="228600"/>
            <a:r>
              <a:rPr lang="en-US" sz="1800" dirty="0"/>
              <a:t>Bed Count</a:t>
            </a:r>
          </a:p>
          <a:p>
            <a:pPr marL="228600" lvl="4" indent="228600"/>
            <a:r>
              <a:rPr lang="en-US" sz="1800" dirty="0"/>
              <a:t>CMS permitted provider-based RHCs subject to their clinic-specific, grandfathered upper – payment limit to increase their hospital bed count to over 50 without losing their grandfathered status</a:t>
            </a:r>
          </a:p>
          <a:p>
            <a:pPr lvl="2" indent="-627063"/>
            <a:endParaRPr lang="en-US" dirty="0"/>
          </a:p>
          <a:p>
            <a:pPr lvl="2" indent="-685800"/>
            <a:endParaRPr lang="en-US" dirty="0"/>
          </a:p>
        </p:txBody>
      </p:sp>
      <p:pic>
        <p:nvPicPr>
          <p:cNvPr id="4" name="Picture 3">
            <a:extLst>
              <a:ext uri="{FF2B5EF4-FFF2-40B4-BE49-F238E27FC236}">
                <a16:creationId xmlns:a16="http://schemas.microsoft.com/office/drawing/2014/main" id="{A23B7C40-BC94-4B4B-A372-1A67B3F71D1A}"/>
              </a:ext>
            </a:extLst>
          </p:cNvPr>
          <p:cNvPicPr>
            <a:picLocks noChangeAspect="1"/>
          </p:cNvPicPr>
          <p:nvPr/>
        </p:nvPicPr>
        <p:blipFill>
          <a:blip r:embed="rId2"/>
          <a:stretch>
            <a:fillRect/>
          </a:stretch>
        </p:blipFill>
        <p:spPr>
          <a:xfrm>
            <a:off x="4783673" y="6123431"/>
            <a:ext cx="2286004" cy="734569"/>
          </a:xfrm>
          <a:prstGeom prst="rect">
            <a:avLst/>
          </a:prstGeom>
        </p:spPr>
      </p:pic>
    </p:spTree>
    <p:extLst>
      <p:ext uri="{BB962C8B-B14F-4D97-AF65-F5344CB8AC3E}">
        <p14:creationId xmlns:p14="http://schemas.microsoft.com/office/powerpoint/2010/main" val="634069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102973" y="188843"/>
            <a:ext cx="11986053" cy="5080492"/>
          </a:xfrm>
        </p:spPr>
        <p:txBody>
          <a:bodyPr>
            <a:noAutofit/>
          </a:bodyPr>
          <a:lstStyle/>
          <a:p>
            <a:pPr algn="ctr"/>
            <a:r>
              <a:rPr lang="en-US" sz="4000" b="1" u="sng" dirty="0">
                <a:solidFill>
                  <a:schemeClr val="bg1"/>
                </a:solidFill>
                <a:latin typeface="Arial Black" panose="020B0A04020102020204" pitchFamily="34" charset="0"/>
                <a:cs typeface="Arial" panose="020B0604020202020204" pitchFamily="34" charset="0"/>
              </a:rPr>
              <a:t>Monitoring and Reporting</a:t>
            </a:r>
          </a:p>
          <a:p>
            <a:pPr algn="l"/>
            <a:endParaRPr lang="en-US" sz="2000" b="1" dirty="0">
              <a:solidFill>
                <a:srgbClr val="002060"/>
              </a:solidFill>
              <a:latin typeface="Arial" panose="020B0604020202020204" pitchFamily="34" charset="0"/>
              <a:cs typeface="Arial" panose="020B0604020202020204" pitchFamily="34" charset="0"/>
            </a:endParaRPr>
          </a:p>
          <a:p>
            <a:pPr marL="1371600" lvl="2" indent="-457200" algn="l">
              <a:buClr>
                <a:srgbClr val="002060"/>
              </a:buClr>
              <a:buFont typeface="Wingdings" panose="05000000000000000000" pitchFamily="2" charset="2"/>
              <a:buChar char="ü"/>
            </a:pPr>
            <a:endParaRPr lang="en-US" sz="2000" b="1"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3" name="Picture 2">
            <a:extLst>
              <a:ext uri="{FF2B5EF4-FFF2-40B4-BE49-F238E27FC236}">
                <a16:creationId xmlns:a16="http://schemas.microsoft.com/office/drawing/2014/main" id="{442BDFF7-57D1-440D-A41F-12A7F2200250}"/>
              </a:ext>
            </a:extLst>
          </p:cNvPr>
          <p:cNvPicPr>
            <a:picLocks noChangeAspect="1"/>
          </p:cNvPicPr>
          <p:nvPr/>
        </p:nvPicPr>
        <p:blipFill>
          <a:blip r:embed="rId4"/>
          <a:stretch>
            <a:fillRect/>
          </a:stretch>
        </p:blipFill>
        <p:spPr>
          <a:xfrm>
            <a:off x="588559" y="970844"/>
            <a:ext cx="11014880" cy="1456513"/>
          </a:xfrm>
          <a:prstGeom prst="rect">
            <a:avLst/>
          </a:prstGeom>
        </p:spPr>
      </p:pic>
      <p:pic>
        <p:nvPicPr>
          <p:cNvPr id="10" name="Picture 9">
            <a:extLst>
              <a:ext uri="{FF2B5EF4-FFF2-40B4-BE49-F238E27FC236}">
                <a16:creationId xmlns:a16="http://schemas.microsoft.com/office/drawing/2014/main" id="{486E8255-E32F-4E99-9E65-82404EB0A501}"/>
              </a:ext>
            </a:extLst>
          </p:cNvPr>
          <p:cNvPicPr>
            <a:picLocks noChangeAspect="1"/>
          </p:cNvPicPr>
          <p:nvPr/>
        </p:nvPicPr>
        <p:blipFill>
          <a:blip r:embed="rId5"/>
          <a:stretch>
            <a:fillRect/>
          </a:stretch>
        </p:blipFill>
        <p:spPr>
          <a:xfrm>
            <a:off x="588559" y="2590944"/>
            <a:ext cx="11014880" cy="1322698"/>
          </a:xfrm>
          <a:prstGeom prst="rect">
            <a:avLst/>
          </a:prstGeom>
        </p:spPr>
      </p:pic>
      <p:pic>
        <p:nvPicPr>
          <p:cNvPr id="11" name="Picture 10">
            <a:extLst>
              <a:ext uri="{FF2B5EF4-FFF2-40B4-BE49-F238E27FC236}">
                <a16:creationId xmlns:a16="http://schemas.microsoft.com/office/drawing/2014/main" id="{F754DAFD-B7FE-4F44-B33C-2DB539D72B8B}"/>
              </a:ext>
            </a:extLst>
          </p:cNvPr>
          <p:cNvPicPr>
            <a:picLocks noChangeAspect="1"/>
          </p:cNvPicPr>
          <p:nvPr/>
        </p:nvPicPr>
        <p:blipFill>
          <a:blip r:embed="rId6"/>
          <a:stretch>
            <a:fillRect/>
          </a:stretch>
        </p:blipFill>
        <p:spPr>
          <a:xfrm>
            <a:off x="588559" y="4077229"/>
            <a:ext cx="11014880" cy="1809927"/>
          </a:xfrm>
          <a:prstGeom prst="rect">
            <a:avLst/>
          </a:prstGeom>
        </p:spPr>
      </p:pic>
    </p:spTree>
    <p:extLst>
      <p:ext uri="{BB962C8B-B14F-4D97-AF65-F5344CB8AC3E}">
        <p14:creationId xmlns:p14="http://schemas.microsoft.com/office/powerpoint/2010/main" val="4291831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102973" y="188843"/>
            <a:ext cx="11986053" cy="5080492"/>
          </a:xfrm>
        </p:spPr>
        <p:txBody>
          <a:bodyPr>
            <a:noAutofit/>
          </a:bodyPr>
          <a:lstStyle/>
          <a:p>
            <a:pPr algn="ctr"/>
            <a:r>
              <a:rPr lang="en-US" sz="4000" b="1" u="sng" dirty="0">
                <a:solidFill>
                  <a:schemeClr val="bg1"/>
                </a:solidFill>
                <a:latin typeface="Arial Black" panose="020B0A04020102020204" pitchFamily="34" charset="0"/>
                <a:cs typeface="Arial" panose="020B0604020202020204" pitchFamily="34" charset="0"/>
              </a:rPr>
              <a:t>Monitoring and Reporting</a:t>
            </a:r>
            <a:endParaRPr lang="en-US" sz="2000" b="1" dirty="0">
              <a:solidFill>
                <a:srgbClr val="002060"/>
              </a:solidFill>
              <a:latin typeface="Arial" panose="020B0604020202020204" pitchFamily="34" charset="0"/>
              <a:cs typeface="Arial" panose="020B0604020202020204" pitchFamily="34" charset="0"/>
            </a:endParaRPr>
          </a:p>
          <a:p>
            <a:pPr lvl="2">
              <a:buClr>
                <a:srgbClr val="002060"/>
              </a:buClr>
            </a:pPr>
            <a:r>
              <a:rPr lang="en-US" sz="3200" b="1" dirty="0">
                <a:solidFill>
                  <a:schemeClr val="bg1"/>
                </a:solidFill>
                <a:latin typeface="Arial Black" panose="020B0A04020102020204" pitchFamily="34" charset="0"/>
                <a:cs typeface="Arial" panose="020B0604020202020204" pitchFamily="34" charset="0"/>
              </a:rPr>
              <a:t>Collaboration</a:t>
            </a:r>
          </a:p>
          <a:p>
            <a:pPr lvl="2">
              <a:buClr>
                <a:srgbClr val="002060"/>
              </a:buClr>
            </a:pPr>
            <a:endParaRPr lang="en-US" sz="3200" b="1" dirty="0">
              <a:solidFill>
                <a:schemeClr val="bg1"/>
              </a:solidFill>
              <a:latin typeface="Arial Black" panose="020B0A04020102020204" pitchFamily="34" charset="0"/>
              <a:cs typeface="Arial" panose="020B0604020202020204" pitchFamily="34" charset="0"/>
            </a:endParaRPr>
          </a:p>
          <a:p>
            <a:pPr lvl="2">
              <a:buClr>
                <a:srgbClr val="002060"/>
              </a:buClr>
            </a:pPr>
            <a:endParaRPr lang="en-US" sz="3200" b="1" dirty="0">
              <a:solidFill>
                <a:schemeClr val="bg1"/>
              </a:solidFill>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pic>
        <p:nvPicPr>
          <p:cNvPr id="3" name="Picture 2">
            <a:extLst>
              <a:ext uri="{FF2B5EF4-FFF2-40B4-BE49-F238E27FC236}">
                <a16:creationId xmlns:a16="http://schemas.microsoft.com/office/drawing/2014/main" id="{3370AE2A-A30A-4BA4-B87D-899933F4D009}"/>
              </a:ext>
            </a:extLst>
          </p:cNvPr>
          <p:cNvPicPr>
            <a:picLocks noChangeAspect="1"/>
          </p:cNvPicPr>
          <p:nvPr/>
        </p:nvPicPr>
        <p:blipFill>
          <a:blip r:embed="rId4"/>
          <a:stretch>
            <a:fillRect/>
          </a:stretch>
        </p:blipFill>
        <p:spPr>
          <a:xfrm>
            <a:off x="792955" y="1588665"/>
            <a:ext cx="10606087" cy="4000500"/>
          </a:xfrm>
          <a:prstGeom prst="rect">
            <a:avLst/>
          </a:prstGeom>
        </p:spPr>
      </p:pic>
    </p:spTree>
    <p:extLst>
      <p:ext uri="{BB962C8B-B14F-4D97-AF65-F5344CB8AC3E}">
        <p14:creationId xmlns:p14="http://schemas.microsoft.com/office/powerpoint/2010/main" val="3087197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0" y="372534"/>
            <a:ext cx="12192000" cy="5750898"/>
          </a:xfrm>
        </p:spPr>
        <p:txBody>
          <a:bodyPr>
            <a:noAutofit/>
          </a:bodyPr>
          <a:lstStyle/>
          <a:p>
            <a:pPr algn="ctr"/>
            <a:r>
              <a:rPr lang="en-US" sz="4000" b="1" u="sng" dirty="0">
                <a:solidFill>
                  <a:schemeClr val="bg1"/>
                </a:solidFill>
                <a:latin typeface="Arial Black" panose="020B0A04020102020204" pitchFamily="34" charset="0"/>
                <a:cs typeface="Arial" panose="020B0604020202020204" pitchFamily="34" charset="0"/>
              </a:rPr>
              <a:t>Training</a:t>
            </a:r>
          </a:p>
          <a:p>
            <a:pPr algn="l">
              <a:buClrTx/>
            </a:pPr>
            <a:endParaRPr lang="en-US" sz="2400" dirty="0">
              <a:solidFill>
                <a:schemeClr val="bg1"/>
              </a:solidFill>
              <a:latin typeface="Arial Black" panose="020B0A04020102020204" pitchFamily="34" charset="0"/>
              <a:cs typeface="Arial" panose="020B0604020202020204" pitchFamily="34" charset="0"/>
            </a:endParaRPr>
          </a:p>
          <a:p>
            <a:pPr marL="342900" indent="-342900" algn="l">
              <a:buClrTx/>
              <a:buFont typeface="Wingdings" panose="05000000000000000000" pitchFamily="2" charset="2"/>
              <a:buChar char="q"/>
            </a:pPr>
            <a:r>
              <a:rPr lang="en-US" sz="3200" dirty="0">
                <a:solidFill>
                  <a:schemeClr val="bg1"/>
                </a:solidFill>
                <a:latin typeface="Arial Black" panose="020B0A04020102020204" pitchFamily="34" charset="0"/>
                <a:cs typeface="Arial" panose="020B0604020202020204" pitchFamily="34" charset="0"/>
              </a:rPr>
              <a:t>Initial training</a:t>
            </a:r>
          </a:p>
          <a:p>
            <a:pPr marL="342900" indent="-342900" algn="l">
              <a:buClrTx/>
              <a:buFont typeface="Wingdings" panose="05000000000000000000" pitchFamily="2" charset="2"/>
              <a:buChar char="q"/>
            </a:pPr>
            <a:r>
              <a:rPr lang="en-US" sz="3200" dirty="0">
                <a:solidFill>
                  <a:schemeClr val="bg1"/>
                </a:solidFill>
                <a:latin typeface="Arial Black" panose="020B0A04020102020204" pitchFamily="34" charset="0"/>
                <a:cs typeface="Arial" panose="020B0604020202020204" pitchFamily="34" charset="0"/>
              </a:rPr>
              <a:t>Ongoing training</a:t>
            </a:r>
          </a:p>
          <a:p>
            <a:pPr marL="342900" indent="-342900" algn="l">
              <a:buClrTx/>
              <a:buFont typeface="Wingdings" panose="05000000000000000000" pitchFamily="2" charset="2"/>
              <a:buChar char="q"/>
            </a:pPr>
            <a:r>
              <a:rPr lang="en-US" sz="3200" dirty="0">
                <a:solidFill>
                  <a:schemeClr val="bg1"/>
                </a:solidFill>
                <a:latin typeface="Arial Black" panose="020B0A04020102020204" pitchFamily="34" charset="0"/>
                <a:cs typeface="Arial" panose="020B0604020202020204" pitchFamily="34" charset="0"/>
              </a:rPr>
              <a:t>Demonstrate Knowledge</a:t>
            </a:r>
          </a:p>
          <a:p>
            <a:pPr marL="342900" indent="-342900" algn="l">
              <a:buClrTx/>
              <a:buFont typeface="Wingdings" panose="05000000000000000000" pitchFamily="2" charset="2"/>
              <a:buChar char="q"/>
            </a:pPr>
            <a:endParaRPr lang="en-US" sz="2400" dirty="0">
              <a:solidFill>
                <a:schemeClr val="bg1"/>
              </a:solidFill>
              <a:latin typeface="Arial Black" panose="020B0A04020102020204" pitchFamily="34" charset="0"/>
              <a:cs typeface="Arial" panose="020B0604020202020204" pitchFamily="34" charset="0"/>
            </a:endParaRPr>
          </a:p>
          <a:p>
            <a:pPr marL="800100" lvl="1" indent="-342900" algn="l">
              <a:buClrTx/>
              <a:buFont typeface="Wingdings" panose="05000000000000000000" pitchFamily="2" charset="2"/>
              <a:buChar char="q"/>
            </a:pPr>
            <a:r>
              <a:rPr lang="en-US" sz="2400" dirty="0">
                <a:solidFill>
                  <a:schemeClr val="bg1"/>
                </a:solidFill>
                <a:latin typeface="Arial Black" panose="020B0A04020102020204" pitchFamily="34" charset="0"/>
                <a:cs typeface="Arial" panose="020B0604020202020204" pitchFamily="34" charset="0"/>
              </a:rPr>
              <a:t>“Describe Your EP Program”</a:t>
            </a:r>
          </a:p>
          <a:p>
            <a:pPr marL="800100" lvl="1" indent="-342900" algn="l">
              <a:buClrTx/>
              <a:buFont typeface="Wingdings" panose="05000000000000000000" pitchFamily="2" charset="2"/>
              <a:buChar char="q"/>
            </a:pPr>
            <a:r>
              <a:rPr lang="en-US" sz="2400" dirty="0">
                <a:solidFill>
                  <a:schemeClr val="bg1"/>
                </a:solidFill>
                <a:latin typeface="Arial Black" panose="020B0A04020102020204" pitchFamily="34" charset="0"/>
                <a:cs typeface="Arial" panose="020B0604020202020204" pitchFamily="34" charset="0"/>
              </a:rPr>
              <a:t>“Identify hazard events that were identified in your risk assessment, why they were included, and how the risk assessment was conducted.”</a:t>
            </a:r>
          </a:p>
          <a:p>
            <a:pPr algn="l">
              <a:buClrTx/>
            </a:pPr>
            <a:endParaRPr lang="en-US" sz="1200" dirty="0">
              <a:solidFill>
                <a:schemeClr val="bg1"/>
              </a:solidFill>
              <a:latin typeface="Arial Black" panose="020B0A04020102020204" pitchFamily="34" charset="0"/>
              <a:cs typeface="Arial" panose="020B0604020202020204" pitchFamily="34" charset="0"/>
            </a:endParaRPr>
          </a:p>
          <a:p>
            <a:pPr>
              <a:buClr>
                <a:srgbClr val="002060"/>
              </a:buClr>
            </a:pPr>
            <a:endParaRPr lang="en-US" sz="1200" u="sng" dirty="0">
              <a:solidFill>
                <a:schemeClr val="bg1"/>
              </a:solidFill>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spTree>
    <p:extLst>
      <p:ext uri="{BB962C8B-B14F-4D97-AF65-F5344CB8AC3E}">
        <p14:creationId xmlns:p14="http://schemas.microsoft.com/office/powerpoint/2010/main" val="3321979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0" y="304800"/>
            <a:ext cx="12191999" cy="5818631"/>
          </a:xfrm>
        </p:spPr>
        <p:txBody>
          <a:bodyPr>
            <a:noAutofit/>
          </a:bodyPr>
          <a:lstStyle/>
          <a:p>
            <a:pPr algn="ctr"/>
            <a:r>
              <a:rPr lang="en-US" sz="4000" b="1" u="sng" dirty="0">
                <a:solidFill>
                  <a:schemeClr val="bg1"/>
                </a:solidFill>
                <a:latin typeface="Arial Black" panose="020B0A04020102020204" pitchFamily="34" charset="0"/>
                <a:cs typeface="Arial" panose="020B0604020202020204" pitchFamily="34" charset="0"/>
              </a:rPr>
              <a:t>Testing</a:t>
            </a:r>
          </a:p>
          <a:p>
            <a:pPr algn="l">
              <a:buClrTx/>
            </a:pPr>
            <a:endParaRPr lang="en-US" sz="2400" dirty="0">
              <a:solidFill>
                <a:schemeClr val="bg1"/>
              </a:solidFill>
              <a:latin typeface="Arial Black" panose="020B0A04020102020204" pitchFamily="34" charset="0"/>
              <a:cs typeface="Arial" panose="020B0604020202020204" pitchFamily="34" charset="0"/>
            </a:endParaRPr>
          </a:p>
          <a:p>
            <a:pPr marL="342900" indent="-342900" algn="l">
              <a:buClrTx/>
              <a:buFont typeface="Wingdings" panose="05000000000000000000" pitchFamily="2" charset="2"/>
              <a:buChar char="q"/>
            </a:pPr>
            <a:r>
              <a:rPr lang="en-US" sz="3200" dirty="0">
                <a:solidFill>
                  <a:schemeClr val="bg1"/>
                </a:solidFill>
                <a:latin typeface="Arial Black" panose="020B0A04020102020204" pitchFamily="34" charset="0"/>
                <a:cs typeface="Arial" panose="020B0604020202020204" pitchFamily="34" charset="0"/>
              </a:rPr>
              <a:t>Full-scale Community-based exercise; </a:t>
            </a:r>
            <a:r>
              <a:rPr lang="en-US" sz="3200" u="sng" dirty="0">
                <a:solidFill>
                  <a:schemeClr val="bg1"/>
                </a:solidFill>
                <a:latin typeface="Arial Black" panose="020B0A04020102020204" pitchFamily="34" charset="0"/>
                <a:cs typeface="Arial" panose="020B0604020202020204" pitchFamily="34" charset="0"/>
              </a:rPr>
              <a:t>and</a:t>
            </a:r>
          </a:p>
          <a:p>
            <a:pPr marL="342900" indent="-342900" algn="l">
              <a:buClrTx/>
              <a:buFont typeface="Wingdings" panose="05000000000000000000" pitchFamily="2" charset="2"/>
              <a:buChar char="q"/>
            </a:pPr>
            <a:r>
              <a:rPr lang="en-US" sz="3200" dirty="0">
                <a:solidFill>
                  <a:schemeClr val="bg1"/>
                </a:solidFill>
                <a:latin typeface="Arial Black" panose="020B0A04020102020204" pitchFamily="34" charset="0"/>
                <a:cs typeface="Arial" panose="020B0604020202020204" pitchFamily="34" charset="0"/>
              </a:rPr>
              <a:t>A Tabletop exercise*</a:t>
            </a:r>
          </a:p>
          <a:p>
            <a:pPr marL="800100" lvl="1" indent="-342900" algn="l">
              <a:buClrTx/>
              <a:buFont typeface="Wingdings" panose="05000000000000000000" pitchFamily="2" charset="2"/>
              <a:buChar char="q"/>
            </a:pPr>
            <a:endParaRPr lang="en-US" i="1" dirty="0">
              <a:solidFill>
                <a:schemeClr val="bg1"/>
              </a:solidFill>
              <a:latin typeface="Arial Black" panose="020B0A04020102020204" pitchFamily="34" charset="0"/>
              <a:cs typeface="Arial" panose="020B0604020202020204" pitchFamily="34" charset="0"/>
            </a:endParaRPr>
          </a:p>
          <a:p>
            <a:pPr marL="800100" lvl="1" indent="-342900" algn="l">
              <a:buClrTx/>
              <a:buFont typeface="Courier New" panose="02070309020205020404" pitchFamily="49" charset="0"/>
              <a:buChar char="o"/>
            </a:pPr>
            <a:r>
              <a:rPr lang="en-US" sz="2400" dirty="0">
                <a:solidFill>
                  <a:schemeClr val="bg1"/>
                </a:solidFill>
                <a:latin typeface="Arial Black" panose="020B0A04020102020204" pitchFamily="34" charset="0"/>
                <a:cs typeface="Arial" panose="020B0604020202020204" pitchFamily="34" charset="0"/>
              </a:rPr>
              <a:t>Risk Assessments</a:t>
            </a:r>
          </a:p>
          <a:p>
            <a:pPr marL="800100" lvl="1" indent="-342900" algn="l">
              <a:buClrTx/>
              <a:buFont typeface="Courier New" panose="02070309020205020404" pitchFamily="49" charset="0"/>
              <a:buChar char="o"/>
            </a:pPr>
            <a:r>
              <a:rPr lang="en-US" sz="2400" dirty="0">
                <a:solidFill>
                  <a:schemeClr val="bg1"/>
                </a:solidFill>
                <a:latin typeface="Arial Black" panose="020B0A04020102020204" pitchFamily="34" charset="0"/>
                <a:cs typeface="Arial" panose="020B0604020202020204" pitchFamily="34" charset="0"/>
              </a:rPr>
              <a:t>Participation</a:t>
            </a:r>
          </a:p>
          <a:p>
            <a:pPr marL="800100" lvl="1" indent="-342900" algn="l">
              <a:buClrTx/>
              <a:buFont typeface="Courier New" panose="02070309020205020404" pitchFamily="49" charset="0"/>
              <a:buChar char="o"/>
            </a:pPr>
            <a:r>
              <a:rPr lang="en-US" sz="2400" dirty="0">
                <a:solidFill>
                  <a:schemeClr val="bg1"/>
                </a:solidFill>
                <a:latin typeface="Arial Black" panose="020B0A04020102020204" pitchFamily="34" charset="0"/>
                <a:cs typeface="Arial" panose="020B0604020202020204" pitchFamily="34" charset="0"/>
              </a:rPr>
              <a:t>Scenarios</a:t>
            </a:r>
          </a:p>
          <a:p>
            <a:pPr marL="800100" lvl="1" indent="-342900" algn="l">
              <a:buClrTx/>
              <a:buFont typeface="Courier New" panose="02070309020205020404" pitchFamily="49" charset="0"/>
              <a:buChar char="o"/>
            </a:pPr>
            <a:r>
              <a:rPr lang="en-US" sz="2400" dirty="0">
                <a:solidFill>
                  <a:schemeClr val="bg1"/>
                </a:solidFill>
                <a:latin typeface="Arial Black" panose="020B0A04020102020204" pitchFamily="34" charset="0"/>
                <a:cs typeface="Arial" panose="020B0604020202020204" pitchFamily="34" charset="0"/>
              </a:rPr>
              <a:t>Documentation</a:t>
            </a:r>
          </a:p>
          <a:p>
            <a:pPr marL="800100" lvl="1" indent="-342900" algn="l">
              <a:buClrTx/>
              <a:buFont typeface="Courier New" panose="02070309020205020404" pitchFamily="49" charset="0"/>
              <a:buChar char="o"/>
            </a:pPr>
            <a:r>
              <a:rPr lang="en-US" sz="2400" dirty="0">
                <a:solidFill>
                  <a:schemeClr val="bg1"/>
                </a:solidFill>
                <a:latin typeface="Arial Black" panose="020B0A04020102020204" pitchFamily="34" charset="0"/>
                <a:cs typeface="Arial" panose="020B0604020202020204" pitchFamily="34" charset="0"/>
              </a:rPr>
              <a:t>Exemption</a:t>
            </a:r>
          </a:p>
          <a:p>
            <a:pPr>
              <a:buClr>
                <a:srgbClr val="002060"/>
              </a:buClr>
            </a:pPr>
            <a:endParaRPr lang="en-US" sz="1200" u="sng" dirty="0">
              <a:solidFill>
                <a:schemeClr val="bg1"/>
              </a:solidFill>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673" y="6123431"/>
            <a:ext cx="2286004" cy="734569"/>
          </a:xfrm>
          <a:prstGeom prst="rect">
            <a:avLst/>
          </a:prstGeom>
        </p:spPr>
      </p:pic>
    </p:spTree>
    <p:extLst>
      <p:ext uri="{BB962C8B-B14F-4D97-AF65-F5344CB8AC3E}">
        <p14:creationId xmlns:p14="http://schemas.microsoft.com/office/powerpoint/2010/main" val="612801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854E-77ED-421A-A3F0-9A9D018CCB77}"/>
              </a:ext>
            </a:extLst>
          </p:cNvPr>
          <p:cNvSpPr>
            <a:spLocks noGrp="1"/>
          </p:cNvSpPr>
          <p:nvPr>
            <p:ph type="title"/>
          </p:nvPr>
        </p:nvSpPr>
        <p:spPr>
          <a:xfrm>
            <a:off x="2231136" y="964692"/>
            <a:ext cx="7729728" cy="4320372"/>
          </a:xfrm>
        </p:spPr>
        <p:txBody>
          <a:bodyPr/>
          <a:lstStyle/>
          <a:p>
            <a:r>
              <a:rPr lang="en-US" dirty="0"/>
              <a:t>Policy Manual</a:t>
            </a:r>
          </a:p>
        </p:txBody>
      </p:sp>
      <p:sp>
        <p:nvSpPr>
          <p:cNvPr id="3" name="Content Placeholder 2">
            <a:extLst>
              <a:ext uri="{FF2B5EF4-FFF2-40B4-BE49-F238E27FC236}">
                <a16:creationId xmlns:a16="http://schemas.microsoft.com/office/drawing/2014/main" id="{374EAF39-9023-4648-B754-5CF29DC2CD7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BD3C8C7-5F34-4A31-9E9E-8DDE21129753}"/>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123886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26780" y="241300"/>
            <a:ext cx="9406979" cy="1117600"/>
          </a:xfrm>
        </p:spPr>
        <p:txBody>
          <a:bodyPr>
            <a:normAutofit/>
          </a:bodyPr>
          <a:lstStyle/>
          <a:p>
            <a:r>
              <a:rPr lang="en-US" b="1" u="sng" dirty="0">
                <a:solidFill>
                  <a:schemeClr val="tx1"/>
                </a:solidFill>
                <a:latin typeface="Arial Black" panose="020B0A04020102020204" pitchFamily="34" charset="0"/>
              </a:rPr>
              <a:t>Title 42 Part 491</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26780" y="1409700"/>
            <a:ext cx="9406980" cy="4316714"/>
          </a:xfrm>
        </p:spPr>
        <p:txBody>
          <a:bodyPr>
            <a:normAutofit/>
          </a:bodyPr>
          <a:lstStyle/>
          <a:p>
            <a:pPr marL="45720" indent="0">
              <a:buNone/>
            </a:pPr>
            <a:endParaRPr lang="en-US" b="1" u="sng" dirty="0">
              <a:solidFill>
                <a:schemeClr val="tx1"/>
              </a:solidFill>
              <a:latin typeface="Arial Black" panose="020B0A04020102020204" pitchFamily="34" charset="0"/>
            </a:endParaRPr>
          </a:p>
          <a:p>
            <a:pPr marL="45720" indent="0">
              <a:buNone/>
            </a:pPr>
            <a:r>
              <a:rPr lang="en-US" sz="2400" b="1" dirty="0">
                <a:solidFill>
                  <a:srgbClr val="0070C0"/>
                </a:solidFill>
                <a:latin typeface="Arial Black" panose="020B0A04020102020204" pitchFamily="34" charset="0"/>
              </a:rPr>
              <a:t>“The Framework”</a:t>
            </a:r>
          </a:p>
          <a:p>
            <a:pPr marL="45720" indent="0">
              <a:buNone/>
            </a:pPr>
            <a:endParaRPr lang="en-US" sz="20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§491.4</a:t>
            </a:r>
          </a:p>
          <a:p>
            <a:pPr marL="45720" indent="0">
              <a:buNone/>
            </a:pPr>
            <a:r>
              <a:rPr lang="en-US" sz="2400" b="1" dirty="0">
                <a:solidFill>
                  <a:schemeClr val="tx1"/>
                </a:solidFill>
                <a:latin typeface="Arial" panose="020B0604020202020204" pitchFamily="34" charset="0"/>
                <a:cs typeface="Arial" panose="020B0604020202020204" pitchFamily="34" charset="0"/>
              </a:rPr>
              <a:t>Compliance with Federal, State and local laws.</a:t>
            </a:r>
          </a:p>
          <a:p>
            <a:pPr marL="502920" indent="-457200">
              <a:buAutoNum type="alphaLcParenBoth"/>
            </a:pPr>
            <a:r>
              <a:rPr lang="en-US" sz="2400" b="1" dirty="0">
                <a:solidFill>
                  <a:schemeClr val="tx1"/>
                </a:solidFill>
                <a:latin typeface="Arial" panose="020B0604020202020204" pitchFamily="34" charset="0"/>
                <a:cs typeface="Arial" panose="020B0604020202020204" pitchFamily="34" charset="0"/>
              </a:rPr>
              <a:t>Clinic licensure;</a:t>
            </a:r>
          </a:p>
          <a:p>
            <a:pPr marL="502920" indent="-457200">
              <a:buAutoNum type="alphaLcParenBoth"/>
            </a:pPr>
            <a:r>
              <a:rPr lang="en-US" sz="2400" b="1" dirty="0">
                <a:solidFill>
                  <a:schemeClr val="tx1"/>
                </a:solidFill>
                <a:latin typeface="Arial" panose="020B0604020202020204" pitchFamily="34" charset="0"/>
                <a:cs typeface="Arial" panose="020B0604020202020204" pitchFamily="34" charset="0"/>
              </a:rPr>
              <a:t>Clinic personnel are licensed, certified or registered in accordance with applicable laws.</a:t>
            </a:r>
          </a:p>
          <a:p>
            <a:pPr marL="45720" indent="0">
              <a:buNone/>
            </a:pPr>
            <a:endParaRPr lang="en-US" b="1" dirty="0">
              <a:solidFill>
                <a:schemeClr val="tx1"/>
              </a:solidFill>
              <a:latin typeface="Arial Black" panose="020B0A04020102020204" pitchFamily="34" charset="0"/>
            </a:endParaRPr>
          </a:p>
          <a:p>
            <a:pPr marL="45720" indent="0">
              <a:buNone/>
            </a:pPr>
            <a:endParaRPr lang="en-US"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4234205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26780" y="241300"/>
            <a:ext cx="9406979"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a:t>
            </a:r>
            <a:r>
              <a:rPr lang="en-US" b="1" dirty="0">
                <a:solidFill>
                  <a:schemeClr val="tx1"/>
                </a:solidFill>
                <a:latin typeface="Arial Black" panose="020B0A04020102020204" pitchFamily="34" charset="0"/>
              </a:rPr>
              <a:t>§491.7</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26780" y="1409700"/>
            <a:ext cx="9406980" cy="4316714"/>
          </a:xfrm>
        </p:spPr>
        <p:txBody>
          <a:bodyPr>
            <a:normAutofit fontScale="92500" lnSpcReduction="20000"/>
          </a:bodyPr>
          <a:lstStyle/>
          <a:p>
            <a:pPr marL="45720" indent="0">
              <a:buNone/>
            </a:pPr>
            <a:endParaRPr lang="en-US" sz="2000" b="1" dirty="0">
              <a:solidFill>
                <a:schemeClr val="tx1"/>
              </a:solidFill>
              <a:latin typeface="Arial Black" panose="020B0A04020102020204" pitchFamily="34" charset="0"/>
            </a:endParaRPr>
          </a:p>
          <a:p>
            <a:pPr marL="45720" indent="0">
              <a:buNone/>
            </a:pPr>
            <a:r>
              <a:rPr lang="en-US" sz="2600" b="1" dirty="0">
                <a:solidFill>
                  <a:schemeClr val="tx1"/>
                </a:solidFill>
                <a:latin typeface="Arial" panose="020B0604020202020204" pitchFamily="34" charset="0"/>
                <a:cs typeface="Arial" panose="020B0604020202020204" pitchFamily="34" charset="0"/>
              </a:rPr>
              <a:t>Organizational Structure</a:t>
            </a:r>
          </a:p>
          <a:p>
            <a:pPr marL="45720" indent="0">
              <a:buNone/>
            </a:pPr>
            <a:r>
              <a:rPr lang="en-US" sz="2400" b="1" dirty="0">
                <a:solidFill>
                  <a:schemeClr val="tx1"/>
                </a:solidFill>
                <a:latin typeface="Arial" panose="020B0604020202020204" pitchFamily="34" charset="0"/>
                <a:cs typeface="Arial" panose="020B0604020202020204" pitchFamily="34" charset="0"/>
              </a:rPr>
              <a:t>Basic Requirements:</a:t>
            </a:r>
          </a:p>
          <a:p>
            <a:pPr marL="731520" lvl="1" indent="-457200">
              <a:buFont typeface="+mj-lt"/>
              <a:buAutoNum type="arabicParenR"/>
            </a:pPr>
            <a:r>
              <a:rPr lang="en-US" sz="2400" b="1" dirty="0">
                <a:solidFill>
                  <a:schemeClr val="tx1"/>
                </a:solidFill>
                <a:latin typeface="Arial" panose="020B0604020202020204" pitchFamily="34" charset="0"/>
                <a:cs typeface="Arial" panose="020B0604020202020204" pitchFamily="34" charset="0"/>
              </a:rPr>
              <a:t>The clinic is under the medical direction of a physician, and has a health care staff that meets the requirements of §491.8;</a:t>
            </a:r>
          </a:p>
          <a:p>
            <a:pPr marL="731520" lvl="1" indent="-457200">
              <a:buFont typeface="+mj-lt"/>
              <a:buAutoNum type="arabicParenR"/>
            </a:pPr>
            <a:r>
              <a:rPr lang="en-US" sz="2400" b="1" dirty="0">
                <a:solidFill>
                  <a:schemeClr val="tx1"/>
                </a:solidFill>
                <a:latin typeface="Arial" panose="020B0604020202020204" pitchFamily="34" charset="0"/>
                <a:cs typeface="Arial" panose="020B0604020202020204" pitchFamily="34" charset="0"/>
              </a:rPr>
              <a:t>Policies and lines of authority and responsibilities are clearly set forth in writing.</a:t>
            </a:r>
          </a:p>
          <a:p>
            <a:pPr marL="45720" indent="0">
              <a:buNone/>
            </a:pPr>
            <a:r>
              <a:rPr lang="en-US" sz="2400" b="1" dirty="0">
                <a:solidFill>
                  <a:schemeClr val="tx1"/>
                </a:solidFill>
                <a:latin typeface="Arial" panose="020B0604020202020204" pitchFamily="34" charset="0"/>
                <a:cs typeface="Arial" panose="020B0604020202020204" pitchFamily="34" charset="0"/>
              </a:rPr>
              <a:t>Disclosure:</a:t>
            </a:r>
          </a:p>
          <a:p>
            <a:pPr marL="731520" lvl="1" indent="-457200">
              <a:buFont typeface="+mj-lt"/>
              <a:buAutoNum type="arabicParenR"/>
            </a:pPr>
            <a:r>
              <a:rPr lang="en-US" sz="2400" b="1" dirty="0">
                <a:solidFill>
                  <a:schemeClr val="tx1"/>
                </a:solidFill>
                <a:latin typeface="Arial" panose="020B0604020202020204" pitchFamily="34" charset="0"/>
                <a:cs typeface="Arial" panose="020B0604020202020204" pitchFamily="34" charset="0"/>
              </a:rPr>
              <a:t>Owners;</a:t>
            </a:r>
          </a:p>
          <a:p>
            <a:pPr marL="731520" lvl="1" indent="-457200">
              <a:buFont typeface="+mj-lt"/>
              <a:buAutoNum type="arabicParenR"/>
            </a:pPr>
            <a:r>
              <a:rPr lang="en-US" sz="2400" b="1" dirty="0">
                <a:solidFill>
                  <a:schemeClr val="tx1"/>
                </a:solidFill>
                <a:latin typeface="Arial" panose="020B0604020202020204" pitchFamily="34" charset="0"/>
                <a:cs typeface="Arial" panose="020B0604020202020204" pitchFamily="34" charset="0"/>
              </a:rPr>
              <a:t>Person principally responsible for directing the operation of the clinic;</a:t>
            </a:r>
          </a:p>
          <a:p>
            <a:pPr marL="731520" lvl="1" indent="-457200">
              <a:buFont typeface="+mj-lt"/>
              <a:buAutoNum type="arabicParenR"/>
            </a:pPr>
            <a:r>
              <a:rPr lang="en-US" sz="2400" b="1" dirty="0">
                <a:solidFill>
                  <a:schemeClr val="tx1"/>
                </a:solidFill>
                <a:latin typeface="Arial" panose="020B0604020202020204" pitchFamily="34" charset="0"/>
                <a:cs typeface="Arial" panose="020B0604020202020204" pitchFamily="34" charset="0"/>
              </a:rPr>
              <a:t>Person responsible for medical direction.</a:t>
            </a:r>
          </a:p>
          <a:p>
            <a:pPr marL="45720" indent="0">
              <a:buNone/>
            </a:pPr>
            <a:endParaRPr lang="en-US" b="1" dirty="0">
              <a:solidFill>
                <a:schemeClr val="tx1"/>
              </a:solidFill>
              <a:latin typeface="Arial Black" panose="020B0A04020102020204" pitchFamily="34" charset="0"/>
            </a:endParaRPr>
          </a:p>
          <a:p>
            <a:pPr marL="45720" indent="0">
              <a:buNone/>
            </a:pPr>
            <a:endParaRPr lang="en-US"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817746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16148" y="241300"/>
            <a:ext cx="9417611"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a:t>
            </a:r>
            <a:r>
              <a:rPr lang="en-US" b="1" dirty="0">
                <a:solidFill>
                  <a:schemeClr val="tx1"/>
                </a:solidFill>
                <a:latin typeface="Arial Black" panose="020B0A04020102020204" pitchFamily="34" charset="0"/>
              </a:rPr>
              <a:t>§491.8(b)</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16148" y="1409700"/>
            <a:ext cx="9417612" cy="4316714"/>
          </a:xfrm>
        </p:spPr>
        <p:txBody>
          <a:bodyPr>
            <a:normAutofit/>
          </a:bodyPr>
          <a:lstStyle/>
          <a:p>
            <a:pPr marL="45720" indent="0">
              <a:buNone/>
            </a:pPr>
            <a:endParaRPr lang="en-US" sz="20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Staffing &amp; Physician Responsibilities</a:t>
            </a:r>
          </a:p>
          <a:p>
            <a:pPr marL="45720" indent="0">
              <a:buNone/>
            </a:pPr>
            <a:r>
              <a:rPr lang="en-US" b="1" dirty="0">
                <a:solidFill>
                  <a:schemeClr val="tx1"/>
                </a:solidFill>
                <a:latin typeface="Arial" panose="020B0604020202020204" pitchFamily="34" charset="0"/>
                <a:cs typeface="Arial" panose="020B0604020202020204" pitchFamily="34" charset="0"/>
              </a:rPr>
              <a:t>Staffing requirements*;</a:t>
            </a:r>
          </a:p>
          <a:p>
            <a:pPr marL="45720" indent="0">
              <a:buNone/>
            </a:pPr>
            <a:r>
              <a:rPr lang="en-US" b="1" dirty="0">
                <a:solidFill>
                  <a:schemeClr val="tx1"/>
                </a:solidFill>
                <a:latin typeface="Arial" panose="020B0604020202020204" pitchFamily="34" charset="0"/>
                <a:cs typeface="Arial" panose="020B0604020202020204" pitchFamily="34" charset="0"/>
              </a:rPr>
              <a:t>Physician responsibilities:</a:t>
            </a:r>
          </a:p>
          <a:p>
            <a:pPr marL="731520" lvl="1" indent="-457200">
              <a:buFont typeface="+mj-lt"/>
              <a:buAutoNum type="arabicParenR"/>
            </a:pPr>
            <a:r>
              <a:rPr lang="en-US" sz="2200" b="1" dirty="0">
                <a:solidFill>
                  <a:schemeClr val="tx1"/>
                </a:solidFill>
                <a:latin typeface="Arial" panose="020B0604020202020204" pitchFamily="34" charset="0"/>
                <a:cs typeface="Arial" panose="020B0604020202020204" pitchFamily="34" charset="0"/>
              </a:rPr>
              <a:t>Medical supervision of the health care staff;</a:t>
            </a:r>
          </a:p>
          <a:p>
            <a:pPr marL="731520" lvl="1" indent="-457200">
              <a:buFont typeface="+mj-lt"/>
              <a:buAutoNum type="arabicParenR"/>
            </a:pPr>
            <a:r>
              <a:rPr lang="en-US" sz="2200" b="1" dirty="0">
                <a:solidFill>
                  <a:schemeClr val="tx1"/>
                </a:solidFill>
                <a:latin typeface="Arial" panose="020B0604020202020204" pitchFamily="34" charset="0"/>
                <a:cs typeface="Arial" panose="020B0604020202020204" pitchFamily="34" charset="0"/>
              </a:rPr>
              <a:t>In conjunction with the NP and/or PA member(s), participate in developing, executing, and periodically reviewing policies and services provided to Federal program patients;</a:t>
            </a:r>
          </a:p>
          <a:p>
            <a:pPr marL="731520" lvl="1" indent="-457200">
              <a:buFont typeface="+mj-lt"/>
              <a:buAutoNum type="arabicParenR"/>
            </a:pPr>
            <a:r>
              <a:rPr lang="en-US" sz="2200" b="1" dirty="0">
                <a:solidFill>
                  <a:schemeClr val="tx1"/>
                </a:solidFill>
                <a:latin typeface="Arial" panose="020B0604020202020204" pitchFamily="34" charset="0"/>
                <a:cs typeface="Arial" panose="020B0604020202020204" pitchFamily="34" charset="0"/>
              </a:rPr>
              <a:t>Periodically review patient records, provides medical orders and care services to patients of the clinic.</a:t>
            </a:r>
          </a:p>
          <a:p>
            <a:pPr marL="45720" indent="0">
              <a:buNone/>
            </a:pPr>
            <a:endParaRPr lang="en-US" b="1" dirty="0">
              <a:solidFill>
                <a:schemeClr val="tx1"/>
              </a:solidFill>
              <a:latin typeface="Arial Black" panose="020B0A04020102020204" pitchFamily="34" charset="0"/>
            </a:endParaRPr>
          </a:p>
          <a:p>
            <a:pPr marL="45720" indent="0">
              <a:buNone/>
            </a:pPr>
            <a:endParaRPr lang="en-US"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3719135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48046" y="241300"/>
            <a:ext cx="9385713"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a:t>
            </a:r>
            <a:r>
              <a:rPr lang="en-US" b="1" dirty="0">
                <a:solidFill>
                  <a:schemeClr val="tx1"/>
                </a:solidFill>
                <a:latin typeface="Arial Black" panose="020B0A04020102020204" pitchFamily="34" charset="0"/>
              </a:rPr>
              <a:t>§491.8(c), (c)(2)</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48046" y="1409700"/>
            <a:ext cx="9385714" cy="4316714"/>
          </a:xfrm>
        </p:spPr>
        <p:txBody>
          <a:bodyPr>
            <a:normAutofit lnSpcReduction="10000"/>
          </a:bodyPr>
          <a:lstStyle/>
          <a:p>
            <a:pPr marL="45720" indent="0">
              <a:buNone/>
            </a:pPr>
            <a:endParaRPr lang="en-US" sz="20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Physician Assistant (PA) and Nurse Practitioner (NP) Responsibilities</a:t>
            </a:r>
          </a:p>
          <a:p>
            <a:pPr marL="445770" indent="-400050">
              <a:buAutoNum type="romanLcParenBoth"/>
            </a:pPr>
            <a:r>
              <a:rPr lang="en-US" sz="2400" b="1" dirty="0">
                <a:solidFill>
                  <a:schemeClr val="tx1"/>
                </a:solidFill>
                <a:latin typeface="Arial" panose="020B0604020202020204" pitchFamily="34" charset="0"/>
                <a:cs typeface="Arial" panose="020B0604020202020204" pitchFamily="34" charset="0"/>
              </a:rPr>
              <a:t>Participate in the development, execution and periodic review of the policies;</a:t>
            </a:r>
          </a:p>
          <a:p>
            <a:pPr marL="445770" indent="-400050">
              <a:buAutoNum type="romanLcParenBoth"/>
            </a:pPr>
            <a:r>
              <a:rPr lang="en-US" sz="2400" b="1" dirty="0">
                <a:solidFill>
                  <a:schemeClr val="tx1"/>
                </a:solidFill>
                <a:latin typeface="Arial" panose="020B0604020202020204" pitchFamily="34" charset="0"/>
                <a:cs typeface="Arial" panose="020B0604020202020204" pitchFamily="34" charset="0"/>
              </a:rPr>
              <a:t>Participate with the physician in a periodic review of the patients’ records.</a:t>
            </a:r>
          </a:p>
          <a:p>
            <a:pPr marL="445770" indent="-400050">
              <a:buAutoNum type="romanLcParenBoth"/>
            </a:pPr>
            <a:r>
              <a:rPr lang="en-US" sz="2400" b="1" dirty="0">
                <a:solidFill>
                  <a:schemeClr val="tx1"/>
                </a:solidFill>
                <a:latin typeface="Arial" panose="020B0604020202020204" pitchFamily="34" charset="0"/>
                <a:cs typeface="Arial" panose="020B0604020202020204" pitchFamily="34" charset="0"/>
              </a:rPr>
              <a:t>Arrange for patient referral of services not provided in the clinic;</a:t>
            </a:r>
          </a:p>
          <a:p>
            <a:pPr marL="445770" indent="-400050">
              <a:buAutoNum type="romanLcParenBoth"/>
            </a:pPr>
            <a:r>
              <a:rPr lang="en-US" sz="2400" b="1" dirty="0">
                <a:solidFill>
                  <a:schemeClr val="tx1"/>
                </a:solidFill>
                <a:latin typeface="Arial" panose="020B0604020202020204" pitchFamily="34" charset="0"/>
                <a:cs typeface="Arial" panose="020B0604020202020204" pitchFamily="34" charset="0"/>
              </a:rPr>
              <a:t>Assures patient health records are maintained and transferred upon referral.</a:t>
            </a:r>
          </a:p>
          <a:p>
            <a:pPr marL="445770" indent="-400050">
              <a:buAutoNum type="romanLcParenBoth"/>
            </a:pPr>
            <a:endParaRPr lang="en-US" sz="1800" b="1" dirty="0">
              <a:solidFill>
                <a:schemeClr val="tx1"/>
              </a:solidFill>
              <a:latin typeface="Arial Black" panose="020B0A04020102020204" pitchFamily="34" charset="0"/>
            </a:endParaRPr>
          </a:p>
          <a:p>
            <a:pPr marL="45720" indent="0">
              <a:buNone/>
            </a:pPr>
            <a:endParaRPr lang="en-US" b="1" dirty="0">
              <a:solidFill>
                <a:schemeClr val="tx1"/>
              </a:solidFill>
              <a:latin typeface="Arial Black" panose="020B0A04020102020204" pitchFamily="34" charset="0"/>
            </a:endParaRPr>
          </a:p>
          <a:p>
            <a:pPr marL="45720" indent="0">
              <a:buNone/>
            </a:pPr>
            <a:endParaRPr lang="en-US"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2601327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05516" y="241300"/>
            <a:ext cx="9428244"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a:t>
            </a:r>
            <a:r>
              <a:rPr lang="en-US" b="1" dirty="0">
                <a:solidFill>
                  <a:schemeClr val="tx1"/>
                </a:solidFill>
                <a:latin typeface="Arial Black" panose="020B0A04020102020204" pitchFamily="34" charset="0"/>
              </a:rPr>
              <a:t>§491.9(b)(3)</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05516" y="1409700"/>
            <a:ext cx="9428244" cy="4316714"/>
          </a:xfrm>
        </p:spPr>
        <p:txBody>
          <a:bodyPr>
            <a:noAutofit/>
          </a:bodyPr>
          <a:lstStyle/>
          <a:p>
            <a:pPr marL="45720" indent="0">
              <a:buNone/>
            </a:pPr>
            <a:r>
              <a:rPr lang="en-US" sz="2400" b="1" dirty="0">
                <a:solidFill>
                  <a:schemeClr val="tx1"/>
                </a:solidFill>
                <a:latin typeface="Arial" panose="020B0604020202020204" pitchFamily="34" charset="0"/>
                <a:cs typeface="Arial" panose="020B0604020202020204" pitchFamily="34" charset="0"/>
              </a:rPr>
              <a:t>Services</a:t>
            </a:r>
          </a:p>
          <a:p>
            <a:pPr marL="45720" indent="0">
              <a:buNone/>
            </a:pPr>
            <a:r>
              <a:rPr lang="en-US" sz="2400" b="1" u="sng" dirty="0">
                <a:solidFill>
                  <a:schemeClr val="tx1"/>
                </a:solidFill>
                <a:latin typeface="Arial" panose="020B0604020202020204" pitchFamily="34" charset="0"/>
                <a:cs typeface="Arial" panose="020B0604020202020204" pitchFamily="34" charset="0"/>
              </a:rPr>
              <a:t>Policies include</a:t>
            </a:r>
            <a:r>
              <a:rPr lang="en-US" sz="2400" b="1" dirty="0">
                <a:solidFill>
                  <a:schemeClr val="tx1"/>
                </a:solidFill>
                <a:latin typeface="Arial" panose="020B0604020202020204" pitchFamily="34" charset="0"/>
                <a:cs typeface="Arial" panose="020B0604020202020204" pitchFamily="34" charset="0"/>
              </a:rPr>
              <a:t>:</a:t>
            </a:r>
          </a:p>
          <a:p>
            <a:pPr marL="445770" indent="-400050">
              <a:buAutoNum type="romanLcParenBoth"/>
            </a:pPr>
            <a:r>
              <a:rPr lang="en-US" sz="2400" b="1" dirty="0">
                <a:solidFill>
                  <a:schemeClr val="tx1"/>
                </a:solidFill>
                <a:latin typeface="Arial" panose="020B0604020202020204" pitchFamily="34" charset="0"/>
                <a:cs typeface="Arial" panose="020B0604020202020204" pitchFamily="34" charset="0"/>
              </a:rPr>
              <a:t>A description of services (arrangement or agreement);</a:t>
            </a:r>
          </a:p>
          <a:p>
            <a:pPr marL="445770" indent="-400050" algn="just">
              <a:buAutoNum type="romanLcParenBoth"/>
            </a:pPr>
            <a:r>
              <a:rPr lang="en-US" sz="2400" b="1" dirty="0">
                <a:solidFill>
                  <a:schemeClr val="tx1"/>
                </a:solidFill>
                <a:latin typeface="Arial" panose="020B0604020202020204" pitchFamily="34" charset="0"/>
                <a:cs typeface="Arial" panose="020B0604020202020204" pitchFamily="34" charset="0"/>
              </a:rPr>
              <a:t>Guidelines for medical management of health problems which include the conditions requiring medical consultation and/or patient referral, the maintenance of health care records, and procedures for periodic review and evaluation of services furnished;</a:t>
            </a:r>
          </a:p>
          <a:p>
            <a:pPr marL="445770" indent="-400050" algn="just">
              <a:buAutoNum type="romanLcParenBoth"/>
            </a:pPr>
            <a:r>
              <a:rPr lang="en-US" sz="2400" b="1" dirty="0">
                <a:solidFill>
                  <a:schemeClr val="tx1"/>
                </a:solidFill>
                <a:latin typeface="Arial" panose="020B0604020202020204" pitchFamily="34" charset="0"/>
                <a:cs typeface="Arial" panose="020B0604020202020204" pitchFamily="34" charset="0"/>
              </a:rPr>
              <a:t>Rules for storage, handling, and administration of drugs and biologicals.</a:t>
            </a:r>
          </a:p>
          <a:p>
            <a:pPr marL="445770" indent="-400050" algn="just">
              <a:buAutoNum type="romanLcParenBoth"/>
            </a:pPr>
            <a:r>
              <a:rPr lang="en-US" sz="2400" b="1" dirty="0">
                <a:solidFill>
                  <a:schemeClr val="tx1"/>
                </a:solidFill>
                <a:latin typeface="Arial" panose="020B0604020202020204" pitchFamily="34" charset="0"/>
                <a:cs typeface="Arial" panose="020B0604020202020204" pitchFamily="34" charset="0"/>
              </a:rPr>
              <a:t>Biennial review.*</a:t>
            </a: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65301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71C1-204A-4FF5-96C9-E1B7420F04E9}"/>
              </a:ext>
            </a:extLst>
          </p:cNvPr>
          <p:cNvSpPr>
            <a:spLocks noGrp="1"/>
          </p:cNvSpPr>
          <p:nvPr>
            <p:ph type="title"/>
          </p:nvPr>
        </p:nvSpPr>
        <p:spPr/>
        <p:txBody>
          <a:bodyPr/>
          <a:lstStyle/>
          <a:p>
            <a:r>
              <a:rPr lang="en-US" dirty="0"/>
              <a:t>End of the PHE</a:t>
            </a:r>
          </a:p>
        </p:txBody>
      </p:sp>
      <p:sp>
        <p:nvSpPr>
          <p:cNvPr id="3" name="Content Placeholder 2">
            <a:extLst>
              <a:ext uri="{FF2B5EF4-FFF2-40B4-BE49-F238E27FC236}">
                <a16:creationId xmlns:a16="http://schemas.microsoft.com/office/drawing/2014/main" id="{BD0A4B66-71FB-4DA4-8C08-D6EEEC825B03}"/>
              </a:ext>
            </a:extLst>
          </p:cNvPr>
          <p:cNvSpPr>
            <a:spLocks noGrp="1"/>
          </p:cNvSpPr>
          <p:nvPr>
            <p:ph idx="1"/>
          </p:nvPr>
        </p:nvSpPr>
        <p:spPr>
          <a:xfrm>
            <a:off x="2558306" y="2791325"/>
            <a:ext cx="7729728" cy="3101983"/>
          </a:xfrm>
        </p:spPr>
        <p:txBody>
          <a:bodyPr>
            <a:normAutofit/>
          </a:bodyPr>
          <a:lstStyle/>
          <a:p>
            <a:r>
              <a:rPr lang="en-US" dirty="0"/>
              <a:t>HIPAA Notification of Enforcement Discretion</a:t>
            </a:r>
          </a:p>
          <a:p>
            <a:pPr lvl="1"/>
            <a:r>
              <a:rPr lang="en-US" dirty="0"/>
              <a:t>OCR will exercise its enforcement discretion and will not impose penalties on covered health care providers for noncompliance with the requirements of the HIPAA Rules in connection with the good faith provision of telehealth using non-public facing audio or video remote communication technologies during the COVID-19 PHE</a:t>
            </a:r>
          </a:p>
          <a:p>
            <a:pPr lvl="1"/>
            <a:r>
              <a:rPr lang="en-US" dirty="0"/>
              <a:t>Once this expires, providers can be penalized for noncompliance with HIPAA rules in connection to telehealth</a:t>
            </a:r>
          </a:p>
          <a:p>
            <a:pPr lvl="1"/>
            <a:endParaRPr lang="en-US" dirty="0"/>
          </a:p>
          <a:p>
            <a:pPr lvl="2" indent="-685800"/>
            <a:endParaRPr lang="en-US" dirty="0"/>
          </a:p>
        </p:txBody>
      </p:sp>
      <p:pic>
        <p:nvPicPr>
          <p:cNvPr id="4" name="Picture 3">
            <a:extLst>
              <a:ext uri="{FF2B5EF4-FFF2-40B4-BE49-F238E27FC236}">
                <a16:creationId xmlns:a16="http://schemas.microsoft.com/office/drawing/2014/main" id="{A23B7C40-BC94-4B4B-A372-1A67B3F71D1A}"/>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2836181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48046" y="241300"/>
            <a:ext cx="9385713"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a:t>
            </a:r>
            <a:r>
              <a:rPr lang="en-US" b="1" dirty="0">
                <a:solidFill>
                  <a:schemeClr val="tx1"/>
                </a:solidFill>
                <a:latin typeface="Arial Black" panose="020B0A04020102020204" pitchFamily="34" charset="0"/>
              </a:rPr>
              <a:t>§491.9(b)(2)</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48046" y="1409700"/>
            <a:ext cx="9385714" cy="4316714"/>
          </a:xfrm>
        </p:spPr>
        <p:txBody>
          <a:bodyPr>
            <a:normAutofit/>
          </a:bodyPr>
          <a:lstStyle/>
          <a:p>
            <a:pPr marL="45720" indent="0">
              <a:buNone/>
            </a:pPr>
            <a:endParaRPr lang="en-US" sz="2000" b="1" dirty="0">
              <a:solidFill>
                <a:schemeClr val="tx1"/>
              </a:solidFill>
              <a:latin typeface="Arial Black" panose="020B0A04020102020204" pitchFamily="34" charset="0"/>
            </a:endParaRPr>
          </a:p>
          <a:p>
            <a:pPr marL="45720" indent="0">
              <a:buNone/>
            </a:pPr>
            <a:endParaRPr lang="en-US" sz="20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Policy:</a:t>
            </a:r>
          </a:p>
          <a:p>
            <a:pPr marL="617220" lvl="1" indent="-342900">
              <a:buAutoNum type="arabicParenBoth" startAt="2"/>
            </a:pPr>
            <a:endParaRPr lang="en-US" sz="2400" b="1" dirty="0">
              <a:solidFill>
                <a:schemeClr val="tx1"/>
              </a:solidFill>
              <a:latin typeface="Arial" panose="020B0604020202020204" pitchFamily="34" charset="0"/>
              <a:cs typeface="Arial" panose="020B0604020202020204" pitchFamily="34" charset="0"/>
            </a:endParaRPr>
          </a:p>
          <a:p>
            <a:pPr marL="274320" lvl="1" indent="0">
              <a:buNone/>
            </a:pPr>
            <a:r>
              <a:rPr lang="en-US" sz="2400" b="1" dirty="0">
                <a:solidFill>
                  <a:schemeClr val="tx1"/>
                </a:solidFill>
                <a:latin typeface="Arial" panose="020B0604020202020204" pitchFamily="34" charset="0"/>
                <a:cs typeface="Arial" panose="020B0604020202020204" pitchFamily="34" charset="0"/>
              </a:rPr>
              <a:t>Policies are developed with the advice of a group of professional personnel that includes one or more physicians and one or more PAs or NPs.</a:t>
            </a:r>
          </a:p>
          <a:p>
            <a:pPr marL="388620" indent="-342900">
              <a:buAutoNum type="arabicParenBoth" startAt="2"/>
            </a:pPr>
            <a:endParaRPr lang="en-US" sz="2400" b="1" dirty="0">
              <a:solidFill>
                <a:schemeClr val="tx1"/>
              </a:solidFill>
              <a:latin typeface="Arial" panose="020B0604020202020204" pitchFamily="34" charset="0"/>
              <a:cs typeface="Arial" panose="020B06040202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 </a:t>
            </a:r>
            <a:r>
              <a:rPr lang="en-US" sz="2400" b="1" i="1" dirty="0">
                <a:solidFill>
                  <a:schemeClr val="tx1"/>
                </a:solidFill>
                <a:latin typeface="Arial" panose="020B0604020202020204" pitchFamily="34" charset="0"/>
                <a:cs typeface="Arial" panose="020B0604020202020204" pitchFamily="34" charset="0"/>
              </a:rPr>
              <a:t>*At least one member is not a member of the clinic.</a:t>
            </a:r>
          </a:p>
          <a:p>
            <a:pPr marL="45720" indent="0">
              <a:buNone/>
            </a:pPr>
            <a:endParaRPr lang="en-US" b="1" dirty="0">
              <a:solidFill>
                <a:schemeClr val="tx1"/>
              </a:solidFill>
              <a:latin typeface="Arial Black" panose="020B0A04020102020204" pitchFamily="34" charset="0"/>
            </a:endParaRPr>
          </a:p>
          <a:p>
            <a:pPr marL="45720" indent="0">
              <a:buNone/>
            </a:pPr>
            <a:endParaRPr lang="en-US"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878284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16148" y="241300"/>
            <a:ext cx="9417611"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a:t>
            </a:r>
            <a:r>
              <a:rPr lang="en-US" b="1" dirty="0">
                <a:solidFill>
                  <a:schemeClr val="tx1"/>
                </a:solidFill>
                <a:latin typeface="Arial Black" panose="020B0A04020102020204" pitchFamily="34" charset="0"/>
              </a:rPr>
              <a:t>§491.6(a), (b)</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16148" y="1409700"/>
            <a:ext cx="9417612" cy="4316714"/>
          </a:xfrm>
        </p:spPr>
        <p:txBody>
          <a:bodyPr>
            <a:normAutofit lnSpcReduction="10000"/>
          </a:bodyPr>
          <a:lstStyle/>
          <a:p>
            <a:pPr marL="45720" indent="0">
              <a:buNone/>
            </a:pPr>
            <a:endParaRPr lang="en-US" sz="2000" b="1" dirty="0">
              <a:solidFill>
                <a:schemeClr val="tx1"/>
              </a:solidFill>
              <a:latin typeface="Arial Black" panose="020B0A04020102020204" pitchFamily="34" charset="0"/>
            </a:endParaRPr>
          </a:p>
          <a:p>
            <a:pPr marL="45720" indent="0">
              <a:buNone/>
            </a:pPr>
            <a:r>
              <a:rPr lang="en-US" sz="2000" b="1" dirty="0">
                <a:solidFill>
                  <a:srgbClr val="0070C0"/>
                </a:solidFill>
                <a:latin typeface="Arial Black" panose="020B0A04020102020204" pitchFamily="34" charset="0"/>
              </a:rPr>
              <a:t>“The Big Three”</a:t>
            </a:r>
          </a:p>
          <a:p>
            <a:pPr marL="45720" indent="0">
              <a:buNone/>
            </a:pPr>
            <a:endParaRPr lang="en-US" sz="20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Physical Plant and Environment</a:t>
            </a:r>
          </a:p>
          <a:p>
            <a:pPr marL="45720" indent="0">
              <a:buNone/>
            </a:pPr>
            <a:r>
              <a:rPr lang="en-US" sz="2400" b="1" dirty="0">
                <a:solidFill>
                  <a:schemeClr val="tx1"/>
                </a:solidFill>
                <a:latin typeface="Arial" panose="020B0604020202020204" pitchFamily="34" charset="0"/>
                <a:cs typeface="Arial" panose="020B0604020202020204" pitchFamily="34" charset="0"/>
              </a:rPr>
              <a:t>Construction – Ensure access to and safety;</a:t>
            </a:r>
          </a:p>
          <a:p>
            <a:pPr marL="45720" indent="0">
              <a:buNone/>
            </a:pPr>
            <a:r>
              <a:rPr lang="en-US" sz="2400" b="1" dirty="0">
                <a:solidFill>
                  <a:schemeClr val="tx1"/>
                </a:solidFill>
                <a:latin typeface="Arial" panose="020B0604020202020204" pitchFamily="34" charset="0"/>
                <a:cs typeface="Arial" panose="020B0604020202020204" pitchFamily="34" charset="0"/>
              </a:rPr>
              <a:t>Maintenance – The clinic has a preventive maintenance program:</a:t>
            </a:r>
          </a:p>
          <a:p>
            <a:pPr marL="731520" lvl="1" indent="-457200">
              <a:buFont typeface="+mj-lt"/>
              <a:buAutoNum type="arabicParenR"/>
            </a:pPr>
            <a:r>
              <a:rPr lang="en-US" sz="2400" b="1" dirty="0">
                <a:solidFill>
                  <a:schemeClr val="tx1"/>
                </a:solidFill>
                <a:latin typeface="Arial" panose="020B0604020202020204" pitchFamily="34" charset="0"/>
                <a:cs typeface="Arial" panose="020B0604020202020204" pitchFamily="34" charset="0"/>
              </a:rPr>
              <a:t>Equipment;</a:t>
            </a:r>
          </a:p>
          <a:p>
            <a:pPr marL="731520" lvl="1" indent="-457200">
              <a:buFont typeface="+mj-lt"/>
              <a:buAutoNum type="arabicParenR"/>
            </a:pPr>
            <a:r>
              <a:rPr lang="en-US" sz="2400" b="1" dirty="0">
                <a:solidFill>
                  <a:schemeClr val="tx1"/>
                </a:solidFill>
                <a:latin typeface="Arial" panose="020B0604020202020204" pitchFamily="34" charset="0"/>
                <a:cs typeface="Arial" panose="020B0604020202020204" pitchFamily="34" charset="0"/>
              </a:rPr>
              <a:t>Drug and biological storage;</a:t>
            </a:r>
          </a:p>
          <a:p>
            <a:pPr marL="731520" lvl="1" indent="-457200">
              <a:buFont typeface="+mj-lt"/>
              <a:buAutoNum type="arabicParenR"/>
            </a:pPr>
            <a:r>
              <a:rPr lang="en-US" sz="2400" b="1" dirty="0">
                <a:solidFill>
                  <a:schemeClr val="tx1"/>
                </a:solidFill>
                <a:latin typeface="Arial" panose="020B0604020202020204" pitchFamily="34" charset="0"/>
                <a:cs typeface="Arial" panose="020B0604020202020204" pitchFamily="34" charset="0"/>
              </a:rPr>
              <a:t>Clean and orderly.</a:t>
            </a:r>
          </a:p>
          <a:p>
            <a:pPr marL="45720" indent="0">
              <a:buNone/>
            </a:pPr>
            <a:endParaRPr lang="en-US" b="1" dirty="0">
              <a:solidFill>
                <a:schemeClr val="tx1"/>
              </a:solidFill>
              <a:latin typeface="Arial Black" panose="020B0A04020102020204" pitchFamily="34" charset="0"/>
            </a:endParaRPr>
          </a:p>
          <a:p>
            <a:pPr marL="45720" indent="0">
              <a:buNone/>
            </a:pPr>
            <a:endParaRPr lang="en-US"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2290404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26780" y="241300"/>
            <a:ext cx="9406979"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a:t>
            </a:r>
            <a:r>
              <a:rPr lang="en-US" b="1" dirty="0">
                <a:solidFill>
                  <a:schemeClr val="tx1"/>
                </a:solidFill>
                <a:latin typeface="Arial Black" panose="020B0A04020102020204" pitchFamily="34" charset="0"/>
              </a:rPr>
              <a:t>§491.9(c)(2)</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26780" y="1409700"/>
            <a:ext cx="9406980" cy="4316714"/>
          </a:xfrm>
        </p:spPr>
        <p:txBody>
          <a:bodyPr>
            <a:normAutofit lnSpcReduction="10000"/>
          </a:bodyPr>
          <a:lstStyle/>
          <a:p>
            <a:pPr marL="388620" indent="-342900">
              <a:buAutoNum type="arabicParenBoth" startAt="2"/>
            </a:pPr>
            <a:endParaRPr lang="en-US" sz="24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Laboratory services for immediate diagnosis (</a:t>
            </a:r>
            <a:r>
              <a:rPr lang="en-US" sz="2400" dirty="0">
                <a:solidFill>
                  <a:schemeClr val="tx1"/>
                </a:solidFill>
                <a:latin typeface="Arial" panose="020B0604020202020204" pitchFamily="34" charset="0"/>
                <a:cs typeface="Arial" panose="020B0604020202020204" pitchFamily="34" charset="0"/>
              </a:rPr>
              <a:t>part 493</a:t>
            </a:r>
            <a:r>
              <a:rPr lang="en-US" sz="2400" b="1" dirty="0">
                <a:solidFill>
                  <a:schemeClr val="tx1"/>
                </a:solidFill>
                <a:latin typeface="Arial" panose="020B0604020202020204" pitchFamily="34" charset="0"/>
                <a:cs typeface="Arial" panose="020B0604020202020204" pitchFamily="34" charset="0"/>
              </a:rPr>
              <a:t>);</a:t>
            </a:r>
          </a:p>
          <a:p>
            <a:pPr marL="388620" indent="-342900">
              <a:buAutoNum type="arabicParenBoth" startAt="2"/>
            </a:pPr>
            <a:endParaRPr lang="en-US" sz="2400" b="1" dirty="0">
              <a:solidFill>
                <a:schemeClr val="tx1"/>
              </a:solidFill>
              <a:latin typeface="Arial" panose="020B0604020202020204" pitchFamily="34" charset="0"/>
              <a:cs typeface="Arial" panose="020B0604020202020204" pitchFamily="34" charset="0"/>
            </a:endParaRPr>
          </a:p>
          <a:p>
            <a:pPr marL="674370" lvl="1" indent="-400050">
              <a:buAutoNum type="romanLcParenBoth"/>
            </a:pPr>
            <a:r>
              <a:rPr lang="en-US" sz="2400" b="1" dirty="0">
                <a:solidFill>
                  <a:schemeClr val="tx1"/>
                </a:solidFill>
                <a:latin typeface="Arial" panose="020B0604020202020204" pitchFamily="34" charset="0"/>
                <a:cs typeface="Arial" panose="020B0604020202020204" pitchFamily="34" charset="0"/>
              </a:rPr>
              <a:t>Chemical examination of urine by stick or tablet;</a:t>
            </a:r>
          </a:p>
          <a:p>
            <a:pPr marL="674370" lvl="1" indent="-400050">
              <a:buAutoNum type="romanLcParenBoth"/>
            </a:pPr>
            <a:r>
              <a:rPr lang="en-US" sz="2400" b="1" dirty="0">
                <a:solidFill>
                  <a:schemeClr val="tx1"/>
                </a:solidFill>
                <a:latin typeface="Arial" panose="020B0604020202020204" pitchFamily="34" charset="0"/>
                <a:cs typeface="Arial" panose="020B0604020202020204" pitchFamily="34" charset="0"/>
              </a:rPr>
              <a:t>Hemoglobin or hematocrit;</a:t>
            </a:r>
          </a:p>
          <a:p>
            <a:pPr marL="674370" lvl="1" indent="-400050">
              <a:buAutoNum type="romanLcParenBoth"/>
            </a:pPr>
            <a:r>
              <a:rPr lang="en-US" sz="2400" b="1" dirty="0">
                <a:solidFill>
                  <a:schemeClr val="tx1"/>
                </a:solidFill>
                <a:latin typeface="Arial" panose="020B0604020202020204" pitchFamily="34" charset="0"/>
                <a:cs typeface="Arial" panose="020B0604020202020204" pitchFamily="34" charset="0"/>
              </a:rPr>
              <a:t>Blood glucose;</a:t>
            </a:r>
          </a:p>
          <a:p>
            <a:pPr marL="674370" lvl="1" indent="-400050">
              <a:buAutoNum type="romanLcParenBoth"/>
            </a:pPr>
            <a:r>
              <a:rPr lang="en-US" sz="2400" b="1" dirty="0">
                <a:solidFill>
                  <a:schemeClr val="tx1"/>
                </a:solidFill>
                <a:latin typeface="Arial" panose="020B0604020202020204" pitchFamily="34" charset="0"/>
                <a:cs typeface="Arial" panose="020B0604020202020204" pitchFamily="34" charset="0"/>
              </a:rPr>
              <a:t>Examination of stool specimens for occult blood;</a:t>
            </a:r>
          </a:p>
          <a:p>
            <a:pPr marL="674370" lvl="1" indent="-400050">
              <a:buAutoNum type="romanLcParenBoth"/>
            </a:pPr>
            <a:r>
              <a:rPr lang="en-US" sz="2400" b="1" dirty="0">
                <a:solidFill>
                  <a:schemeClr val="tx1"/>
                </a:solidFill>
                <a:latin typeface="Arial" panose="020B0604020202020204" pitchFamily="34" charset="0"/>
                <a:cs typeface="Arial" panose="020B0604020202020204" pitchFamily="34" charset="0"/>
              </a:rPr>
              <a:t>Pregnancy tests; and</a:t>
            </a:r>
          </a:p>
          <a:p>
            <a:pPr marL="674370" lvl="1" indent="-400050">
              <a:buAutoNum type="romanLcParenBoth"/>
            </a:pPr>
            <a:r>
              <a:rPr lang="en-US" sz="2400" b="1" dirty="0">
                <a:solidFill>
                  <a:schemeClr val="tx1"/>
                </a:solidFill>
                <a:latin typeface="Arial" panose="020B0604020202020204" pitchFamily="34" charset="0"/>
                <a:cs typeface="Arial" panose="020B0604020202020204" pitchFamily="34" charset="0"/>
              </a:rPr>
              <a:t>Primary culturing for transmittal to a certified laboratory.</a:t>
            </a: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448736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58678" y="241300"/>
            <a:ext cx="9375081"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a:t>
            </a:r>
            <a:r>
              <a:rPr lang="en-US" b="1" dirty="0">
                <a:solidFill>
                  <a:schemeClr val="tx1"/>
                </a:solidFill>
                <a:latin typeface="Arial Black" panose="020B0A04020102020204" pitchFamily="34" charset="0"/>
              </a:rPr>
              <a:t>§491.9(c)(3)</a:t>
            </a:r>
            <a:endParaRPr lang="en-US"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562987" y="1409700"/>
            <a:ext cx="9470774" cy="4316714"/>
          </a:xfrm>
        </p:spPr>
        <p:txBody>
          <a:bodyPr>
            <a:normAutofit fontScale="85000" lnSpcReduction="10000"/>
          </a:bodyPr>
          <a:lstStyle/>
          <a:p>
            <a:pPr marL="45720" indent="0">
              <a:buNone/>
            </a:pPr>
            <a:endParaRPr lang="en-US" sz="2400" b="1" dirty="0">
              <a:solidFill>
                <a:schemeClr val="tx1"/>
              </a:solidFill>
              <a:latin typeface="Arial Black" panose="020B0A04020102020204" pitchFamily="34" charset="0"/>
            </a:endParaRPr>
          </a:p>
          <a:p>
            <a:pPr marL="45720" indent="0" algn="just">
              <a:buNone/>
            </a:pPr>
            <a:r>
              <a:rPr lang="en-US" sz="2600" b="1" dirty="0">
                <a:solidFill>
                  <a:schemeClr val="tx1"/>
                </a:solidFill>
                <a:latin typeface="Arial" panose="020B0604020202020204" pitchFamily="34" charset="0"/>
                <a:cs typeface="Arial" panose="020B0604020202020204" pitchFamily="34" charset="0"/>
              </a:rPr>
              <a:t>Emergency – The clinic provides medical emergency procedures as a first response to common life-threatening injuries and acute illness and has available the drugs and biologicals commonly used in life saving procedures, such as: (“The A Team”)</a:t>
            </a:r>
          </a:p>
          <a:p>
            <a:pPr marL="388620" indent="-342900" algn="just">
              <a:buAutoNum type="arabicParenBoth" startAt="3"/>
            </a:pPr>
            <a:endParaRPr lang="en-US" sz="2400" b="1" dirty="0">
              <a:solidFill>
                <a:schemeClr val="tx1"/>
              </a:solidFill>
              <a:latin typeface="Arial" panose="020B0604020202020204" pitchFamily="34" charset="0"/>
              <a:cs typeface="Arial" panose="020B0604020202020204" pitchFamily="34" charset="0"/>
            </a:endParaRPr>
          </a:p>
          <a:p>
            <a:pPr marL="674370" lvl="1" indent="-400050">
              <a:buAutoNum type="romanLcParenBoth"/>
            </a:pPr>
            <a:r>
              <a:rPr lang="en-US" sz="1900" b="1" dirty="0">
                <a:solidFill>
                  <a:schemeClr val="tx1"/>
                </a:solidFill>
                <a:latin typeface="Arial" panose="020B0604020202020204" pitchFamily="34" charset="0"/>
                <a:cs typeface="Arial" panose="020B0604020202020204" pitchFamily="34" charset="0"/>
              </a:rPr>
              <a:t>Analgesics;</a:t>
            </a:r>
          </a:p>
          <a:p>
            <a:pPr marL="674370" lvl="1" indent="-400050">
              <a:buAutoNum type="romanLcParenBoth"/>
            </a:pPr>
            <a:r>
              <a:rPr lang="en-US" sz="1900" b="1" dirty="0">
                <a:solidFill>
                  <a:schemeClr val="tx1"/>
                </a:solidFill>
                <a:latin typeface="Arial" panose="020B0604020202020204" pitchFamily="34" charset="0"/>
                <a:cs typeface="Arial" panose="020B0604020202020204" pitchFamily="34" charset="0"/>
              </a:rPr>
              <a:t>Anesthetics (local);</a:t>
            </a:r>
          </a:p>
          <a:p>
            <a:pPr marL="674370" lvl="1" indent="-400050">
              <a:buAutoNum type="romanLcParenBoth"/>
            </a:pPr>
            <a:r>
              <a:rPr lang="en-US" sz="1900" b="1" dirty="0">
                <a:solidFill>
                  <a:schemeClr val="tx1"/>
                </a:solidFill>
                <a:latin typeface="Arial" panose="020B0604020202020204" pitchFamily="34" charset="0"/>
                <a:cs typeface="Arial" panose="020B0604020202020204" pitchFamily="34" charset="0"/>
              </a:rPr>
              <a:t>Antibiotics;</a:t>
            </a:r>
          </a:p>
          <a:p>
            <a:pPr marL="674370" lvl="1" indent="-400050">
              <a:buAutoNum type="romanLcParenBoth"/>
            </a:pPr>
            <a:r>
              <a:rPr lang="en-US" sz="1900" b="1" dirty="0">
                <a:solidFill>
                  <a:schemeClr val="tx1"/>
                </a:solidFill>
                <a:latin typeface="Arial" panose="020B0604020202020204" pitchFamily="34" charset="0"/>
                <a:cs typeface="Arial" panose="020B0604020202020204" pitchFamily="34" charset="0"/>
              </a:rPr>
              <a:t>Anticonvulsants;</a:t>
            </a:r>
          </a:p>
          <a:p>
            <a:pPr marL="674370" lvl="1" indent="-400050">
              <a:buAutoNum type="romanLcParenBoth"/>
            </a:pPr>
            <a:r>
              <a:rPr lang="en-US" sz="1900" b="1" dirty="0">
                <a:solidFill>
                  <a:schemeClr val="tx1"/>
                </a:solidFill>
                <a:latin typeface="Arial" panose="020B0604020202020204" pitchFamily="34" charset="0"/>
                <a:cs typeface="Arial" panose="020B0604020202020204" pitchFamily="34" charset="0"/>
              </a:rPr>
              <a:t>Antidotes and emetics; and</a:t>
            </a:r>
          </a:p>
          <a:p>
            <a:pPr marL="674370" lvl="1" indent="-400050">
              <a:buAutoNum type="romanLcParenBoth"/>
            </a:pPr>
            <a:r>
              <a:rPr lang="en-US" sz="1900" b="1" dirty="0">
                <a:solidFill>
                  <a:schemeClr val="tx1"/>
                </a:solidFill>
                <a:latin typeface="Arial" panose="020B0604020202020204" pitchFamily="34" charset="0"/>
                <a:cs typeface="Arial" panose="020B0604020202020204" pitchFamily="34" charset="0"/>
              </a:rPr>
              <a:t>Serums and toxoids.</a:t>
            </a:r>
          </a:p>
          <a:p>
            <a:pPr marL="674370" lvl="1" indent="-400050">
              <a:buAutoNum type="romanLcParenBoth"/>
            </a:pPr>
            <a:endParaRPr lang="en-US" sz="1600"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91614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79944" y="241300"/>
            <a:ext cx="9353816"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CMS Memo - Guidance </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79944" y="1409700"/>
            <a:ext cx="9353816" cy="4316714"/>
          </a:xfrm>
        </p:spPr>
        <p:txBody>
          <a:bodyPr>
            <a:normAutofit/>
          </a:bodyPr>
          <a:lstStyle/>
          <a:p>
            <a:pPr marL="45720" indent="0" algn="just">
              <a:buNone/>
            </a:pPr>
            <a:r>
              <a:rPr lang="en-US" sz="2000" b="1" dirty="0">
                <a:solidFill>
                  <a:schemeClr val="tx1"/>
                </a:solidFill>
                <a:latin typeface="Arial Black" panose="020B0A04020102020204" pitchFamily="34" charset="0"/>
              </a:rPr>
              <a:t>Ref:  QSO-19-18-RHC				        September 3, 2019</a:t>
            </a:r>
          </a:p>
          <a:p>
            <a:pPr marL="45720" indent="0">
              <a:buNone/>
            </a:pPr>
            <a:endParaRPr lang="en-US" sz="800" b="1" dirty="0">
              <a:solidFill>
                <a:schemeClr val="tx1"/>
              </a:solidFill>
              <a:latin typeface="Arial Black" panose="020B0A04020102020204" pitchFamily="34" charset="0"/>
            </a:endParaRPr>
          </a:p>
          <a:p>
            <a:pPr marL="45720" indent="0" algn="just">
              <a:buNone/>
            </a:pPr>
            <a:r>
              <a:rPr lang="en-US" sz="2600" b="1" dirty="0">
                <a:solidFill>
                  <a:schemeClr val="tx1"/>
                </a:solidFill>
                <a:latin typeface="Arial" panose="020B0604020202020204" pitchFamily="34" charset="0"/>
                <a:cs typeface="Arial" panose="020B0604020202020204" pitchFamily="34" charset="0"/>
              </a:rPr>
              <a:t>The current guidance…an RHC </a:t>
            </a:r>
            <a:r>
              <a:rPr lang="en-US" sz="2600" b="1" u="sng" dirty="0">
                <a:solidFill>
                  <a:srgbClr val="00B0F0"/>
                </a:solidFill>
                <a:latin typeface="Arial" panose="020B0604020202020204" pitchFamily="34" charset="0"/>
                <a:cs typeface="Arial" panose="020B0604020202020204" pitchFamily="34" charset="0"/>
              </a:rPr>
              <a:t>must</a:t>
            </a:r>
            <a:r>
              <a:rPr lang="en-US" sz="2600" b="1" dirty="0">
                <a:solidFill>
                  <a:schemeClr val="tx1"/>
                </a:solidFill>
                <a:latin typeface="Arial" panose="020B0604020202020204" pitchFamily="34" charset="0"/>
                <a:cs typeface="Arial" panose="020B0604020202020204" pitchFamily="34" charset="0"/>
              </a:rPr>
              <a:t> maintain a supply of drugs and biologicals adequate to handle the volume and type of emergencies it typically encounters for </a:t>
            </a:r>
            <a:r>
              <a:rPr lang="en-US" sz="2600" b="1" u="sng" dirty="0">
                <a:solidFill>
                  <a:srgbClr val="00B0F0"/>
                </a:solidFill>
                <a:latin typeface="Arial" panose="020B0604020202020204" pitchFamily="34" charset="0"/>
                <a:cs typeface="Arial" panose="020B0604020202020204" pitchFamily="34" charset="0"/>
              </a:rPr>
              <a:t>each</a:t>
            </a:r>
            <a:r>
              <a:rPr lang="en-US" sz="2600" b="1" dirty="0">
                <a:solidFill>
                  <a:schemeClr val="tx1"/>
                </a:solidFill>
                <a:latin typeface="Arial" panose="020B0604020202020204" pitchFamily="34" charset="0"/>
                <a:cs typeface="Arial" panose="020B0604020202020204" pitchFamily="34" charset="0"/>
              </a:rPr>
              <a:t> of the listed categories.  </a:t>
            </a:r>
          </a:p>
          <a:p>
            <a:pPr marL="45720" indent="0" algn="just">
              <a:buNone/>
            </a:pPr>
            <a:r>
              <a:rPr lang="en-US" sz="2600" b="1" dirty="0">
                <a:solidFill>
                  <a:schemeClr val="tx1"/>
                </a:solidFill>
                <a:latin typeface="Arial" panose="020B0604020202020204" pitchFamily="34" charset="0"/>
                <a:cs typeface="Arial" panose="020B0604020202020204" pitchFamily="34" charset="0"/>
              </a:rPr>
              <a:t>If a RHC generally handles only a small volume/type of a specific emergency, store a small volume of a particular drug/biological.  </a:t>
            </a:r>
          </a:p>
          <a:p>
            <a:pPr marL="274320" lvl="1" indent="0">
              <a:buNone/>
            </a:pPr>
            <a:endParaRPr lang="en-US" sz="1600"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3734949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48046" y="241300"/>
            <a:ext cx="9385713" cy="1117600"/>
          </a:xfrm>
        </p:spPr>
        <p:txBody>
          <a:bodyPr>
            <a:normAutofit/>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CMS Memo </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48046" y="1190847"/>
            <a:ext cx="9385714" cy="4710223"/>
          </a:xfrm>
        </p:spPr>
        <p:txBody>
          <a:bodyPr>
            <a:normAutofit/>
          </a:bodyPr>
          <a:lstStyle/>
          <a:p>
            <a:pPr marL="45720" indent="0" algn="just">
              <a:buNone/>
            </a:pPr>
            <a:r>
              <a:rPr lang="en-US" b="1" dirty="0">
                <a:solidFill>
                  <a:schemeClr val="tx1"/>
                </a:solidFill>
                <a:latin typeface="Arial Black" panose="020B0A04020102020204" pitchFamily="34" charset="0"/>
              </a:rPr>
              <a:t>Ref:  Interpretive Guidance §491.9(c)(3) – J-0136</a:t>
            </a:r>
          </a:p>
          <a:p>
            <a:pPr marL="45720" indent="0" algn="just">
              <a:buNone/>
            </a:pPr>
            <a:endParaRPr lang="en-US" sz="800" b="1" dirty="0">
              <a:solidFill>
                <a:schemeClr val="tx1"/>
              </a:solidFill>
              <a:latin typeface="Arial Black" panose="020B0A04020102020204" pitchFamily="34" charset="0"/>
            </a:endParaRPr>
          </a:p>
          <a:p>
            <a:pPr marL="45720" indent="0" algn="just">
              <a:buNone/>
            </a:pPr>
            <a:r>
              <a:rPr lang="en-US" sz="2600" b="1" dirty="0">
                <a:solidFill>
                  <a:schemeClr val="tx1"/>
                </a:solidFill>
                <a:latin typeface="Arial" panose="020B0604020202020204" pitchFamily="34" charset="0"/>
                <a:cs typeface="Arial" panose="020B0604020202020204" pitchFamily="34" charset="0"/>
              </a:rPr>
              <a:t>The RHC’s patient care policies are expected to address </a:t>
            </a:r>
            <a:r>
              <a:rPr lang="en-US" sz="2600" b="1" u="sng" dirty="0">
                <a:solidFill>
                  <a:srgbClr val="00B0F0"/>
                </a:solidFill>
                <a:latin typeface="Arial" panose="020B0604020202020204" pitchFamily="34" charset="0"/>
                <a:cs typeface="Arial" panose="020B0604020202020204" pitchFamily="34" charset="0"/>
              </a:rPr>
              <a:t>which</a:t>
            </a:r>
            <a:r>
              <a:rPr lang="en-US" sz="2600" b="1" dirty="0">
                <a:solidFill>
                  <a:srgbClr val="00B0F0"/>
                </a:solidFill>
                <a:latin typeface="Arial" panose="020B0604020202020204" pitchFamily="34" charset="0"/>
                <a:cs typeface="Arial" panose="020B0604020202020204" pitchFamily="34" charset="0"/>
              </a:rPr>
              <a:t> </a:t>
            </a:r>
            <a:r>
              <a:rPr lang="en-US" sz="2600" b="1" dirty="0">
                <a:solidFill>
                  <a:schemeClr val="tx1"/>
                </a:solidFill>
                <a:latin typeface="Arial" panose="020B0604020202020204" pitchFamily="34" charset="0"/>
                <a:cs typeface="Arial" panose="020B0604020202020204" pitchFamily="34" charset="0"/>
              </a:rPr>
              <a:t>drugs and biologicals it maintains for emergencies and in what </a:t>
            </a:r>
            <a:r>
              <a:rPr lang="en-US" sz="2600" b="1" u="sng" dirty="0">
                <a:solidFill>
                  <a:srgbClr val="00B0F0"/>
                </a:solidFill>
                <a:latin typeface="Arial" panose="020B0604020202020204" pitchFamily="34" charset="0"/>
                <a:cs typeface="Arial" panose="020B0604020202020204" pitchFamily="34" charset="0"/>
              </a:rPr>
              <a:t>quantities</a:t>
            </a:r>
            <a:r>
              <a:rPr lang="en-US" sz="2600" b="1" dirty="0">
                <a:solidFill>
                  <a:schemeClr val="tx1"/>
                </a:solidFill>
                <a:latin typeface="Arial" panose="020B0604020202020204" pitchFamily="34" charset="0"/>
                <a:cs typeface="Arial" panose="020B0604020202020204" pitchFamily="34" charset="0"/>
              </a:rPr>
              <a:t>.   </a:t>
            </a:r>
          </a:p>
          <a:p>
            <a:pPr marL="45720" indent="0" algn="just">
              <a:buNone/>
            </a:pPr>
            <a:r>
              <a:rPr lang="en-US" sz="2600" b="1" dirty="0">
                <a:solidFill>
                  <a:schemeClr val="tx1"/>
                </a:solidFill>
                <a:latin typeface="Arial" panose="020B0604020202020204" pitchFamily="34" charset="0"/>
                <a:cs typeface="Arial" panose="020B0604020202020204" pitchFamily="34" charset="0"/>
              </a:rPr>
              <a:t>The RHC must maintain a supply of </a:t>
            </a:r>
            <a:r>
              <a:rPr lang="en-US" sz="2600" b="1" i="1" dirty="0">
                <a:solidFill>
                  <a:srgbClr val="C00000"/>
                </a:solidFill>
                <a:latin typeface="Arial" panose="020B0604020202020204" pitchFamily="34" charset="0"/>
                <a:cs typeface="Arial" panose="020B0604020202020204" pitchFamily="34" charset="0"/>
              </a:rPr>
              <a:t>commonly</a:t>
            </a:r>
            <a:r>
              <a:rPr lang="en-US" sz="2600" b="1" dirty="0">
                <a:solidFill>
                  <a:schemeClr val="tx1"/>
                </a:solidFill>
                <a:latin typeface="Arial" panose="020B0604020202020204" pitchFamily="34" charset="0"/>
                <a:cs typeface="Arial" panose="020B0604020202020204" pitchFamily="34" charset="0"/>
              </a:rPr>
              <a:t> used drugs and biologicals adequate to handle the volume and type of medical emergencies it typically encounters. </a:t>
            </a: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1173814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48046" y="241300"/>
            <a:ext cx="9385713" cy="1117600"/>
          </a:xfrm>
        </p:spPr>
        <p:txBody>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§491.9(d)</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48046" y="1409700"/>
            <a:ext cx="9385714" cy="4316714"/>
          </a:xfrm>
        </p:spPr>
        <p:txBody>
          <a:bodyPr>
            <a:normAutofit/>
          </a:bodyPr>
          <a:lstStyle/>
          <a:p>
            <a:pPr marL="45720" indent="0">
              <a:buNone/>
            </a:pPr>
            <a:r>
              <a:rPr lang="en-US" sz="2000" b="1" dirty="0">
                <a:solidFill>
                  <a:srgbClr val="0070C0"/>
                </a:solidFill>
                <a:latin typeface="Arial Black" panose="020B0A04020102020204" pitchFamily="34" charset="0"/>
              </a:rPr>
              <a:t>“Related to…”</a:t>
            </a:r>
          </a:p>
          <a:p>
            <a:pPr marL="45720" indent="0">
              <a:buNone/>
            </a:pPr>
            <a:endParaRPr lang="en-US" sz="20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Services provided through agreement or arrangement:</a:t>
            </a:r>
          </a:p>
          <a:p>
            <a:pPr marL="560070" indent="-514350">
              <a:buAutoNum type="romanLcParenBoth"/>
            </a:pPr>
            <a:r>
              <a:rPr lang="en-US" sz="2400" b="1" dirty="0">
                <a:solidFill>
                  <a:schemeClr val="tx1"/>
                </a:solidFill>
                <a:latin typeface="Arial" panose="020B0604020202020204" pitchFamily="34" charset="0"/>
                <a:cs typeface="Arial" panose="020B0604020202020204" pitchFamily="34" charset="0"/>
              </a:rPr>
              <a:t>Inpatient hospital care;</a:t>
            </a:r>
          </a:p>
          <a:p>
            <a:pPr marL="560070" indent="-514350">
              <a:buAutoNum type="romanLcParenBoth"/>
            </a:pPr>
            <a:r>
              <a:rPr lang="en-US" sz="2400" b="1" dirty="0">
                <a:solidFill>
                  <a:schemeClr val="tx1"/>
                </a:solidFill>
                <a:latin typeface="Arial" panose="020B0604020202020204" pitchFamily="34" charset="0"/>
                <a:cs typeface="Arial" panose="020B0604020202020204" pitchFamily="34" charset="0"/>
              </a:rPr>
              <a:t>Physician(s) services; and</a:t>
            </a:r>
          </a:p>
          <a:p>
            <a:pPr marL="560070" indent="-514350">
              <a:buAutoNum type="romanLcParenBoth"/>
            </a:pPr>
            <a:r>
              <a:rPr lang="en-US" sz="2400" b="1" dirty="0">
                <a:solidFill>
                  <a:schemeClr val="tx1"/>
                </a:solidFill>
                <a:latin typeface="Arial" panose="020B0604020202020204" pitchFamily="34" charset="0"/>
                <a:cs typeface="Arial" panose="020B0604020202020204" pitchFamily="34" charset="0"/>
              </a:rPr>
              <a:t>Additional and specialized diagnostic and laboratory services.</a:t>
            </a:r>
          </a:p>
          <a:p>
            <a:pPr marL="45720" indent="0">
              <a:buNone/>
            </a:pPr>
            <a:r>
              <a:rPr lang="en-US" sz="2400" b="1" i="1" dirty="0">
                <a:solidFill>
                  <a:schemeClr val="tx1"/>
                </a:solidFill>
                <a:latin typeface="Arial" panose="020B0604020202020204" pitchFamily="34" charset="0"/>
                <a:cs typeface="Arial" panose="020B0604020202020204" pitchFamily="34" charset="0"/>
              </a:rPr>
              <a:t>*If not in writing, there is evidence patients referred are being accepted and treated.</a:t>
            </a: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3595963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69312" y="241300"/>
            <a:ext cx="9364448" cy="1117600"/>
          </a:xfrm>
        </p:spPr>
        <p:txBody>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§491.10(a)</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69312" y="1409700"/>
            <a:ext cx="9364448" cy="4316714"/>
          </a:xfrm>
        </p:spPr>
        <p:txBody>
          <a:bodyPr>
            <a:normAutofit lnSpcReduction="10000"/>
          </a:bodyPr>
          <a:lstStyle/>
          <a:p>
            <a:pPr marL="45720" indent="0">
              <a:buNone/>
            </a:pPr>
            <a:endParaRPr lang="en-US" sz="2000" b="1" dirty="0">
              <a:solidFill>
                <a:schemeClr val="tx1"/>
              </a:solidFill>
              <a:latin typeface="Arial Black" panose="020B0A04020102020204" pitchFamily="34" charset="0"/>
            </a:endParaRPr>
          </a:p>
          <a:p>
            <a:pPr marL="45720" indent="0">
              <a:buNone/>
            </a:pPr>
            <a:r>
              <a:rPr lang="en-US" sz="2400" b="1" u="sng" dirty="0">
                <a:solidFill>
                  <a:schemeClr val="tx1"/>
                </a:solidFill>
                <a:latin typeface="Arial" panose="020B0604020202020204" pitchFamily="34" charset="0"/>
                <a:cs typeface="Arial" panose="020B0604020202020204" pitchFamily="34" charset="0"/>
              </a:rPr>
              <a:t>Records system</a:t>
            </a:r>
          </a:p>
          <a:p>
            <a:pPr marL="502920" indent="-457200">
              <a:buAutoNum type="arabicParenBoth"/>
            </a:pPr>
            <a:r>
              <a:rPr lang="en-US" sz="2000" b="1" dirty="0">
                <a:solidFill>
                  <a:schemeClr val="tx1"/>
                </a:solidFill>
                <a:latin typeface="Arial" panose="020B0604020202020204" pitchFamily="34" charset="0"/>
                <a:cs typeface="Arial" panose="020B0604020202020204" pitchFamily="34" charset="0"/>
              </a:rPr>
              <a:t>The clinic maintains a clinical record system…</a:t>
            </a:r>
          </a:p>
          <a:p>
            <a:pPr marL="502920" indent="-457200">
              <a:buAutoNum type="arabicParenBoth"/>
            </a:pPr>
            <a:r>
              <a:rPr lang="en-US" sz="2000" b="1" dirty="0">
                <a:solidFill>
                  <a:schemeClr val="tx1"/>
                </a:solidFill>
                <a:latin typeface="Arial" panose="020B0604020202020204" pitchFamily="34" charset="0"/>
                <a:cs typeface="Arial" panose="020B0604020202020204" pitchFamily="34" charset="0"/>
              </a:rPr>
              <a:t>A designated member of the professional staff is responsible…;</a:t>
            </a:r>
          </a:p>
          <a:p>
            <a:pPr marL="45720" indent="0">
              <a:buNone/>
            </a:pPr>
            <a:r>
              <a:rPr lang="en-US" sz="2000" b="1" u="sng" dirty="0">
                <a:solidFill>
                  <a:schemeClr val="tx1"/>
                </a:solidFill>
                <a:latin typeface="Arial" panose="020B0604020202020204" pitchFamily="34" charset="0"/>
                <a:cs typeface="Arial" panose="020B0604020202020204" pitchFamily="34" charset="0"/>
              </a:rPr>
              <a:t>In the medical record</a:t>
            </a:r>
            <a:r>
              <a:rPr lang="en-US" sz="2000" b="1" dirty="0">
                <a:solidFill>
                  <a:schemeClr val="tx1"/>
                </a:solidFill>
                <a:latin typeface="Arial" panose="020B0604020202020204" pitchFamily="34" charset="0"/>
                <a:cs typeface="Arial" panose="020B0604020202020204" pitchFamily="34" charset="0"/>
              </a:rPr>
              <a:t>:</a:t>
            </a:r>
          </a:p>
          <a:p>
            <a:pPr marL="560070" indent="-514350">
              <a:buAutoNum type="romanLcParenBoth"/>
            </a:pPr>
            <a:r>
              <a:rPr lang="en-US" sz="2000" b="1" dirty="0">
                <a:solidFill>
                  <a:schemeClr val="tx1"/>
                </a:solidFill>
                <a:latin typeface="Arial" panose="020B0604020202020204" pitchFamily="34" charset="0"/>
                <a:cs typeface="Arial" panose="020B0604020202020204" pitchFamily="34" charset="0"/>
              </a:rPr>
              <a:t>Identification and social data, consent forms, pertinent medical history, assessment of health status and needs of the patient, episode summary, disposition, and instructions to the patient;</a:t>
            </a:r>
          </a:p>
          <a:p>
            <a:pPr marL="560070" indent="-514350">
              <a:buAutoNum type="romanLcParenBoth"/>
            </a:pPr>
            <a:r>
              <a:rPr lang="en-US" sz="2000" b="1" dirty="0">
                <a:solidFill>
                  <a:schemeClr val="tx1"/>
                </a:solidFill>
                <a:latin typeface="Arial" panose="020B0604020202020204" pitchFamily="34" charset="0"/>
                <a:cs typeface="Arial" panose="020B0604020202020204" pitchFamily="34" charset="0"/>
              </a:rPr>
              <a:t>Documented physical examination, diagnostic and lab results;</a:t>
            </a:r>
          </a:p>
          <a:p>
            <a:pPr marL="560070" indent="-514350">
              <a:buAutoNum type="romanLcParenBoth"/>
            </a:pPr>
            <a:r>
              <a:rPr lang="en-US" sz="2000" b="1" dirty="0">
                <a:solidFill>
                  <a:schemeClr val="tx1"/>
                </a:solidFill>
                <a:latin typeface="Arial" panose="020B0604020202020204" pitchFamily="34" charset="0"/>
                <a:cs typeface="Arial" panose="020B0604020202020204" pitchFamily="34" charset="0"/>
              </a:rPr>
              <a:t>All physician’s orders, treatments, medications…;</a:t>
            </a:r>
          </a:p>
          <a:p>
            <a:pPr marL="560070" indent="-514350">
              <a:buAutoNum type="romanLcParenBoth"/>
            </a:pPr>
            <a:r>
              <a:rPr lang="en-US" sz="2000" b="1" dirty="0">
                <a:solidFill>
                  <a:schemeClr val="tx1"/>
                </a:solidFill>
                <a:latin typeface="Arial" panose="020B0604020202020204" pitchFamily="34" charset="0"/>
                <a:cs typeface="Arial" panose="020B0604020202020204" pitchFamily="34" charset="0"/>
              </a:rPr>
              <a:t>Signatures.</a:t>
            </a:r>
          </a:p>
          <a:p>
            <a:pPr marL="45720" indent="0">
              <a:buNone/>
            </a:pPr>
            <a:endParaRPr lang="en-US" sz="2000" b="1" dirty="0">
              <a:solidFill>
                <a:schemeClr val="tx1"/>
              </a:solidFill>
              <a:latin typeface="Arial Black" panose="020B0A04020102020204" pitchFamily="34" charset="0"/>
            </a:endParaRPr>
          </a:p>
          <a:p>
            <a:pPr marL="502920" indent="-457200">
              <a:buAutoNum type="arabicParenBoth"/>
            </a:pPr>
            <a:endParaRPr lang="en-US" sz="2000" b="1" dirty="0">
              <a:solidFill>
                <a:schemeClr val="tx1"/>
              </a:solidFill>
              <a:latin typeface="Arial Black" panose="020B0A04020102020204" pitchFamily="34" charset="0"/>
            </a:endParaRPr>
          </a:p>
          <a:p>
            <a:pPr marL="502920" indent="-457200">
              <a:buAutoNum type="arabicParenBoth" startAt="2"/>
            </a:pPr>
            <a:endParaRPr lang="en-US" sz="2000"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3780309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05516" y="241300"/>
            <a:ext cx="9428244" cy="1117600"/>
          </a:xfrm>
        </p:spPr>
        <p:txBody>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§491.10(b)</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05516" y="1409700"/>
            <a:ext cx="9428244" cy="4316714"/>
          </a:xfrm>
        </p:spPr>
        <p:txBody>
          <a:bodyPr>
            <a:normAutofit/>
          </a:bodyPr>
          <a:lstStyle/>
          <a:p>
            <a:pPr marL="45720" indent="0">
              <a:buNone/>
            </a:pPr>
            <a:endParaRPr lang="en-US" sz="20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Protection of information:</a:t>
            </a:r>
          </a:p>
          <a:p>
            <a:pPr marL="502920" indent="-457200">
              <a:buAutoNum type="arabicParenBoth"/>
            </a:pPr>
            <a:r>
              <a:rPr lang="en-US" sz="2400" b="1" dirty="0">
                <a:solidFill>
                  <a:schemeClr val="tx1"/>
                </a:solidFill>
                <a:latin typeface="Arial" panose="020B0604020202020204" pitchFamily="34" charset="0"/>
                <a:cs typeface="Arial" panose="020B0604020202020204" pitchFamily="34" charset="0"/>
              </a:rPr>
              <a:t>Confidentiality and safeguards against lost, destruction or unauthorized use;</a:t>
            </a:r>
          </a:p>
          <a:p>
            <a:pPr marL="502920" indent="-457200">
              <a:buAutoNum type="arabicParenBoth"/>
            </a:pPr>
            <a:r>
              <a:rPr lang="en-US" sz="2400" b="1" dirty="0">
                <a:solidFill>
                  <a:schemeClr val="tx1"/>
                </a:solidFill>
                <a:latin typeface="Arial" panose="020B0604020202020204" pitchFamily="34" charset="0"/>
                <a:cs typeface="Arial" panose="020B0604020202020204" pitchFamily="34" charset="0"/>
              </a:rPr>
              <a:t>Policy and Procedure for the use and removal; conditions for release of information;</a:t>
            </a:r>
          </a:p>
          <a:p>
            <a:pPr marL="502920" indent="-457200">
              <a:buAutoNum type="arabicParenBoth"/>
            </a:pPr>
            <a:r>
              <a:rPr lang="en-US" sz="2400" b="1" dirty="0">
                <a:solidFill>
                  <a:schemeClr val="tx1"/>
                </a:solidFill>
                <a:latin typeface="Arial" panose="020B0604020202020204" pitchFamily="34" charset="0"/>
                <a:cs typeface="Arial" panose="020B0604020202020204" pitchFamily="34" charset="0"/>
              </a:rPr>
              <a:t>Written consent.</a:t>
            </a:r>
          </a:p>
          <a:p>
            <a:pPr marL="502920" indent="-457200">
              <a:buAutoNum type="arabicParenBoth"/>
            </a:pPr>
            <a:r>
              <a:rPr lang="en-US" sz="2400" b="1" dirty="0">
                <a:solidFill>
                  <a:schemeClr val="tx1"/>
                </a:solidFill>
                <a:latin typeface="Arial" panose="020B0604020202020204" pitchFamily="34" charset="0"/>
                <a:cs typeface="Arial" panose="020B0604020202020204" pitchFamily="34" charset="0"/>
              </a:rPr>
              <a:t>Retention of records.</a:t>
            </a:r>
          </a:p>
          <a:p>
            <a:pPr marL="45720" indent="0">
              <a:buNone/>
            </a:pPr>
            <a:endParaRPr lang="en-US" sz="2000" b="1" i="1" dirty="0">
              <a:solidFill>
                <a:schemeClr val="tx1"/>
              </a:solidFill>
              <a:latin typeface="Arial Black" panose="020B0A04020102020204" pitchFamily="34" charset="0"/>
            </a:endParaRPr>
          </a:p>
          <a:p>
            <a:pPr marL="45720" indent="0">
              <a:buNone/>
            </a:pPr>
            <a:endParaRPr lang="en-US" sz="2000"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370372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26780" y="241300"/>
            <a:ext cx="9406979" cy="1117600"/>
          </a:xfrm>
        </p:spPr>
        <p:txBody>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§491.11</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26780" y="1409700"/>
            <a:ext cx="9406980" cy="4316714"/>
          </a:xfrm>
        </p:spPr>
        <p:txBody>
          <a:bodyPr>
            <a:normAutofit/>
          </a:bodyPr>
          <a:lstStyle/>
          <a:p>
            <a:pPr marL="45720" indent="0">
              <a:buNone/>
            </a:pPr>
            <a:endParaRPr lang="en-US" sz="2000" b="1" dirty="0">
              <a:solidFill>
                <a:schemeClr val="tx1"/>
              </a:solidFill>
              <a:latin typeface="Arial Black" panose="020B0A04020102020204" pitchFamily="34" charset="0"/>
            </a:endParaRPr>
          </a:p>
          <a:p>
            <a:pPr marL="45720" indent="0">
              <a:buNone/>
            </a:pPr>
            <a:r>
              <a:rPr lang="en-US" sz="2400" b="1">
                <a:solidFill>
                  <a:schemeClr val="tx1"/>
                </a:solidFill>
                <a:latin typeface="Arial" panose="020B0604020202020204" pitchFamily="34" charset="0"/>
                <a:cs typeface="Arial" panose="020B0604020202020204" pitchFamily="34" charset="0"/>
              </a:rPr>
              <a:t>Program </a:t>
            </a:r>
            <a:r>
              <a:rPr lang="en-US" sz="2400" b="1" dirty="0">
                <a:solidFill>
                  <a:schemeClr val="tx1"/>
                </a:solidFill>
                <a:latin typeface="Arial" panose="020B0604020202020204" pitchFamily="34" charset="0"/>
                <a:cs typeface="Arial" panose="020B0604020202020204" pitchFamily="34" charset="0"/>
              </a:rPr>
              <a:t>Evaluation</a:t>
            </a:r>
          </a:p>
          <a:p>
            <a:pPr marL="502920" indent="-457200">
              <a:buAutoNum type="arabicParenBoth"/>
            </a:pPr>
            <a:r>
              <a:rPr lang="en-US" sz="2400" b="1" dirty="0">
                <a:solidFill>
                  <a:schemeClr val="tx1"/>
                </a:solidFill>
                <a:latin typeface="Arial" panose="020B0604020202020204" pitchFamily="34" charset="0"/>
                <a:cs typeface="Arial" panose="020B0604020202020204" pitchFamily="34" charset="0"/>
              </a:rPr>
              <a:t>Utilization of clinic services;</a:t>
            </a:r>
          </a:p>
          <a:p>
            <a:pPr marL="502920" indent="-457200">
              <a:buAutoNum type="arabicParenBoth"/>
            </a:pPr>
            <a:r>
              <a:rPr lang="en-US" sz="2400" b="1" dirty="0">
                <a:solidFill>
                  <a:schemeClr val="tx1"/>
                </a:solidFill>
                <a:latin typeface="Arial" panose="020B0604020202020204" pitchFamily="34" charset="0"/>
                <a:cs typeface="Arial" panose="020B0604020202020204" pitchFamily="34" charset="0"/>
              </a:rPr>
              <a:t>Chart review;</a:t>
            </a:r>
          </a:p>
          <a:p>
            <a:pPr marL="502920" indent="-457200">
              <a:buAutoNum type="arabicParenBoth"/>
            </a:pPr>
            <a:r>
              <a:rPr lang="en-US" sz="2400" b="1" dirty="0">
                <a:solidFill>
                  <a:schemeClr val="tx1"/>
                </a:solidFill>
                <a:latin typeface="Arial" panose="020B0604020202020204" pitchFamily="34" charset="0"/>
                <a:cs typeface="Arial" panose="020B0604020202020204" pitchFamily="34" charset="0"/>
              </a:rPr>
              <a:t>Policy review.</a:t>
            </a:r>
          </a:p>
          <a:p>
            <a:pPr marL="45720" indent="0">
              <a:buNone/>
            </a:pPr>
            <a:r>
              <a:rPr lang="en-US" sz="2400" b="1" i="1" dirty="0">
                <a:solidFill>
                  <a:schemeClr val="tx1"/>
                </a:solidFill>
                <a:latin typeface="Arial" panose="020B0604020202020204" pitchFamily="34" charset="0"/>
                <a:cs typeface="Arial" panose="020B0604020202020204" pitchFamily="34" charset="0"/>
              </a:rPr>
              <a:t>*Findings; Corrective action(s).</a:t>
            </a:r>
          </a:p>
          <a:p>
            <a:pPr marL="45720" indent="0">
              <a:buNone/>
            </a:pPr>
            <a:endParaRPr lang="en-US" sz="2000"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spTree>
    <p:extLst>
      <p:ext uri="{BB962C8B-B14F-4D97-AF65-F5344CB8AC3E}">
        <p14:creationId xmlns:p14="http://schemas.microsoft.com/office/powerpoint/2010/main" val="241546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0B55-B9AD-42C7-860C-2CEEC429562D}"/>
              </a:ext>
            </a:extLst>
          </p:cNvPr>
          <p:cNvSpPr>
            <a:spLocks noGrp="1"/>
          </p:cNvSpPr>
          <p:nvPr>
            <p:ph type="title"/>
          </p:nvPr>
        </p:nvSpPr>
        <p:spPr/>
        <p:txBody>
          <a:bodyPr/>
          <a:lstStyle/>
          <a:p>
            <a:r>
              <a:rPr lang="en-US" dirty="0"/>
              <a:t>Telehealth</a:t>
            </a:r>
          </a:p>
        </p:txBody>
      </p:sp>
      <p:sp>
        <p:nvSpPr>
          <p:cNvPr id="3" name="Content Placeholder 2">
            <a:extLst>
              <a:ext uri="{FF2B5EF4-FFF2-40B4-BE49-F238E27FC236}">
                <a16:creationId xmlns:a16="http://schemas.microsoft.com/office/drawing/2014/main" id="{6669ADDA-AF0C-4701-A1A5-40C64E02EC9E}"/>
              </a:ext>
            </a:extLst>
          </p:cNvPr>
          <p:cNvSpPr>
            <a:spLocks noGrp="1"/>
          </p:cNvSpPr>
          <p:nvPr>
            <p:ph idx="1"/>
          </p:nvPr>
        </p:nvSpPr>
        <p:spPr/>
        <p:txBody>
          <a:bodyPr/>
          <a:lstStyle/>
          <a:p>
            <a:r>
              <a:rPr lang="en-US" dirty="0"/>
              <a:t>Prior to PHE, RHCs were only allowed to be the originating site for Medicare Telehealth visits</a:t>
            </a:r>
          </a:p>
          <a:p>
            <a:r>
              <a:rPr lang="en-US" dirty="0"/>
              <a:t>During the PHE, RHCs were allowed to provide distant site telehealth</a:t>
            </a:r>
          </a:p>
          <a:p>
            <a:r>
              <a:rPr lang="en-US" dirty="0"/>
              <a:t>This measure was to originally end 151 days after the end of the PHE</a:t>
            </a:r>
          </a:p>
          <a:p>
            <a:r>
              <a:rPr lang="en-US" dirty="0"/>
              <a:t>It has now been extended through December 31, 2024</a:t>
            </a:r>
          </a:p>
          <a:p>
            <a:r>
              <a:rPr lang="en-US" dirty="0"/>
              <a:t>RHCs bill G2025</a:t>
            </a:r>
          </a:p>
          <a:p>
            <a:r>
              <a:rPr lang="en-US" dirty="0"/>
              <a:t>Cost and encounters are carved out of the cost report</a:t>
            </a:r>
          </a:p>
          <a:p>
            <a:r>
              <a:rPr lang="en-US" dirty="0"/>
              <a:t>Reimbursement Rate for 2023: $98.27 (lower than your All-inclusive Rate)</a:t>
            </a:r>
          </a:p>
        </p:txBody>
      </p:sp>
      <p:pic>
        <p:nvPicPr>
          <p:cNvPr id="4" name="Picture 3">
            <a:extLst>
              <a:ext uri="{FF2B5EF4-FFF2-40B4-BE49-F238E27FC236}">
                <a16:creationId xmlns:a16="http://schemas.microsoft.com/office/drawing/2014/main" id="{51E6E763-6287-4D74-8077-0CFA0085117B}"/>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1831978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616148" y="241300"/>
            <a:ext cx="9417611" cy="1117600"/>
          </a:xfrm>
        </p:spPr>
        <p:txBody>
          <a:bodyPr/>
          <a:lstStyle/>
          <a:p>
            <a:r>
              <a:rPr lang="en-US" dirty="0">
                <a:solidFill>
                  <a:schemeClr val="tx1"/>
                </a:solidFill>
                <a:effectLst>
                  <a:outerShdw blurRad="38100" dist="38100" dir="2700000" algn="tl">
                    <a:srgbClr val="000000">
                      <a:alpha val="43137"/>
                    </a:srgbClr>
                  </a:outerShdw>
                </a:effectLst>
                <a:latin typeface="Arial Black" panose="020B0A04020102020204" pitchFamily="34" charset="0"/>
              </a:rPr>
              <a:t>42 CFR §491.12</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616147" y="1409700"/>
            <a:ext cx="6028661" cy="4316714"/>
          </a:xfrm>
        </p:spPr>
        <p:txBody>
          <a:bodyPr>
            <a:normAutofit/>
          </a:bodyPr>
          <a:lstStyle/>
          <a:p>
            <a:pPr marL="45720" indent="0">
              <a:buNone/>
            </a:pPr>
            <a:endParaRPr lang="en-US" sz="2000" b="1" dirty="0">
              <a:solidFill>
                <a:schemeClr val="tx1"/>
              </a:solidFill>
              <a:latin typeface="Arial Black" panose="020B0A04020102020204" pitchFamily="34" charset="0"/>
            </a:endParaRPr>
          </a:p>
          <a:p>
            <a:pPr marL="45720" indent="0">
              <a:buNone/>
            </a:pPr>
            <a:r>
              <a:rPr lang="en-US" sz="2400" b="1" dirty="0">
                <a:solidFill>
                  <a:schemeClr val="tx1"/>
                </a:solidFill>
                <a:latin typeface="Arial" panose="020B0604020202020204" pitchFamily="34" charset="0"/>
                <a:cs typeface="Arial" panose="020B0604020202020204" pitchFamily="34" charset="0"/>
              </a:rPr>
              <a:t>Emergency Preparedness</a:t>
            </a:r>
          </a:p>
          <a:p>
            <a:pPr marL="502920" indent="-457200">
              <a:buAutoNum type="alphaLcParenBoth"/>
            </a:pPr>
            <a:r>
              <a:rPr lang="en-US" sz="2400" b="1" dirty="0">
                <a:solidFill>
                  <a:schemeClr val="tx1"/>
                </a:solidFill>
                <a:latin typeface="Arial" panose="020B0604020202020204" pitchFamily="34" charset="0"/>
                <a:cs typeface="Arial" panose="020B0604020202020204" pitchFamily="34" charset="0"/>
              </a:rPr>
              <a:t>Emergency Plan;</a:t>
            </a:r>
          </a:p>
          <a:p>
            <a:pPr marL="502920" indent="-457200">
              <a:buAutoNum type="alphaLcParenBoth"/>
            </a:pPr>
            <a:r>
              <a:rPr lang="en-US" sz="2400" b="1" dirty="0">
                <a:solidFill>
                  <a:schemeClr val="tx1"/>
                </a:solidFill>
                <a:latin typeface="Arial" panose="020B0604020202020204" pitchFamily="34" charset="0"/>
                <a:cs typeface="Arial" panose="020B0604020202020204" pitchFamily="34" charset="0"/>
              </a:rPr>
              <a:t>Policies and procedures;</a:t>
            </a:r>
          </a:p>
          <a:p>
            <a:pPr marL="502920" indent="-457200">
              <a:buAutoNum type="alphaLcParenBoth"/>
            </a:pPr>
            <a:r>
              <a:rPr lang="en-US" sz="2400" b="1" dirty="0">
                <a:solidFill>
                  <a:schemeClr val="tx1"/>
                </a:solidFill>
                <a:latin typeface="Arial" panose="020B0604020202020204" pitchFamily="34" charset="0"/>
                <a:cs typeface="Arial" panose="020B0604020202020204" pitchFamily="34" charset="0"/>
              </a:rPr>
              <a:t>Communication Plan;</a:t>
            </a:r>
          </a:p>
          <a:p>
            <a:pPr marL="502920" indent="-457200">
              <a:buAutoNum type="alphaLcParenBoth"/>
            </a:pPr>
            <a:r>
              <a:rPr lang="en-US" sz="2400" b="1" dirty="0">
                <a:solidFill>
                  <a:schemeClr val="tx1"/>
                </a:solidFill>
                <a:latin typeface="Arial" panose="020B0604020202020204" pitchFamily="34" charset="0"/>
                <a:cs typeface="Arial" panose="020B0604020202020204" pitchFamily="34" charset="0"/>
              </a:rPr>
              <a:t>Training and testing; and</a:t>
            </a:r>
          </a:p>
          <a:p>
            <a:pPr marL="502920" indent="-457200">
              <a:buAutoNum type="alphaLcParenBoth"/>
            </a:pPr>
            <a:r>
              <a:rPr lang="en-US" sz="2400" b="1" dirty="0">
                <a:solidFill>
                  <a:schemeClr val="tx1"/>
                </a:solidFill>
                <a:latin typeface="Arial" panose="020B0604020202020204" pitchFamily="34" charset="0"/>
                <a:cs typeface="Arial" panose="020B0604020202020204" pitchFamily="34" charset="0"/>
              </a:rPr>
              <a:t>Integrated health systems.</a:t>
            </a:r>
          </a:p>
          <a:p>
            <a:pPr marL="45720" indent="0">
              <a:buNone/>
            </a:pPr>
            <a:endParaRPr lang="en-US" sz="2000"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3B447641-C873-4FDB-B740-F0683DD61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pic>
        <p:nvPicPr>
          <p:cNvPr id="6" name="Picture 5">
            <a:extLst>
              <a:ext uri="{FF2B5EF4-FFF2-40B4-BE49-F238E27FC236}">
                <a16:creationId xmlns:a16="http://schemas.microsoft.com/office/drawing/2014/main" id="{3F6BBE4C-64CB-4C80-9AE8-9FE0096B3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00" y="2095500"/>
            <a:ext cx="4800600" cy="3797300"/>
          </a:xfrm>
          <a:prstGeom prst="rect">
            <a:avLst/>
          </a:prstGeom>
        </p:spPr>
      </p:pic>
    </p:spTree>
    <p:extLst>
      <p:ext uri="{BB962C8B-B14F-4D97-AF65-F5344CB8AC3E}">
        <p14:creationId xmlns:p14="http://schemas.microsoft.com/office/powerpoint/2010/main" val="3352188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584251" y="448871"/>
            <a:ext cx="9449508" cy="1356360"/>
          </a:xfrm>
        </p:spPr>
        <p:txBody>
          <a:bodyPr/>
          <a:lstStyle/>
          <a:p>
            <a:r>
              <a:rPr lang="en-US" dirty="0">
                <a:solidFill>
                  <a:schemeClr val="tx1"/>
                </a:solidFill>
                <a:latin typeface="Arial Black" panose="020B0A04020102020204" pitchFamily="34" charset="0"/>
              </a:rPr>
              <a:t>RHC Policy Overview</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p:txBody>
          <a:bodyPr>
            <a:normAutofit/>
          </a:bodyPr>
          <a:lstStyle/>
          <a:p>
            <a:pPr marL="45720" indent="0">
              <a:buClrTx/>
              <a:buNone/>
            </a:pPr>
            <a:r>
              <a:rPr lang="en-US" sz="2800" dirty="0">
                <a:solidFill>
                  <a:schemeClr val="tx1"/>
                </a:solidFill>
                <a:latin typeface="Arial" panose="020B0604020202020204" pitchFamily="34" charset="0"/>
                <a:cs typeface="Arial" panose="020B0604020202020204" pitchFamily="34" charset="0"/>
              </a:rPr>
              <a:t> </a:t>
            </a:r>
            <a:endParaRPr lang="en-US" dirty="0"/>
          </a:p>
        </p:txBody>
      </p:sp>
      <p:pic>
        <p:nvPicPr>
          <p:cNvPr id="4" name="Picture 3">
            <a:extLst>
              <a:ext uri="{FF2B5EF4-FFF2-40B4-BE49-F238E27FC236}">
                <a16:creationId xmlns:a16="http://schemas.microsoft.com/office/drawing/2014/main" id="{0F71E4E3-5209-4490-A6BB-75693B51B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graphicFrame>
        <p:nvGraphicFramePr>
          <p:cNvPr id="6" name="Diagram 5">
            <a:extLst>
              <a:ext uri="{FF2B5EF4-FFF2-40B4-BE49-F238E27FC236}">
                <a16:creationId xmlns:a16="http://schemas.microsoft.com/office/drawing/2014/main" id="{B2321928-7666-4372-A6E4-152FB5A9311F}"/>
              </a:ext>
            </a:extLst>
          </p:cNvPr>
          <p:cNvGraphicFramePr/>
          <p:nvPr>
            <p:extLst/>
          </p:nvPr>
        </p:nvGraphicFramePr>
        <p:xfrm>
          <a:off x="1054750" y="1127051"/>
          <a:ext cx="9875520" cy="5011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8573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8B2-D6D4-423D-AAF6-1F1AA0ED74AE}"/>
              </a:ext>
            </a:extLst>
          </p:cNvPr>
          <p:cNvSpPr>
            <a:spLocks noGrp="1"/>
          </p:cNvSpPr>
          <p:nvPr>
            <p:ph type="title"/>
          </p:nvPr>
        </p:nvSpPr>
        <p:spPr>
          <a:xfrm>
            <a:off x="1594883" y="598968"/>
            <a:ext cx="9456765" cy="1356360"/>
          </a:xfrm>
        </p:spPr>
        <p:txBody>
          <a:bodyPr/>
          <a:lstStyle/>
          <a:p>
            <a:r>
              <a:rPr lang="en-US" dirty="0">
                <a:solidFill>
                  <a:schemeClr val="tx1"/>
                </a:solidFill>
                <a:latin typeface="Arial Black" panose="020B0A04020102020204" pitchFamily="34" charset="0"/>
              </a:rPr>
              <a:t>Are we done yet?</a:t>
            </a:r>
          </a:p>
        </p:txBody>
      </p:sp>
      <p:sp>
        <p:nvSpPr>
          <p:cNvPr id="3" name="Content Placeholder 2">
            <a:extLst>
              <a:ext uri="{FF2B5EF4-FFF2-40B4-BE49-F238E27FC236}">
                <a16:creationId xmlns:a16="http://schemas.microsoft.com/office/drawing/2014/main" id="{97CA2A04-8208-44A7-93A2-08251D4FAA87}"/>
              </a:ext>
            </a:extLst>
          </p:cNvPr>
          <p:cNvSpPr>
            <a:spLocks noGrp="1"/>
          </p:cNvSpPr>
          <p:nvPr>
            <p:ph idx="1"/>
          </p:nvPr>
        </p:nvSpPr>
        <p:spPr>
          <a:xfrm>
            <a:off x="1594882" y="2087746"/>
            <a:ext cx="9456765" cy="4038600"/>
          </a:xfrm>
        </p:spPr>
        <p:txBody>
          <a:bodyPr>
            <a:normAutofit fontScale="92500" lnSpcReduction="20000"/>
          </a:bodyPr>
          <a:lstStyle/>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Administrative, organizational and compliance* policies</a:t>
            </a:r>
          </a:p>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Human resources </a:t>
            </a:r>
            <a:r>
              <a:rPr lang="en-US" sz="1700" dirty="0">
                <a:solidFill>
                  <a:schemeClr val="tx1"/>
                </a:solidFill>
                <a:latin typeface="Arial" panose="020B0604020202020204" pitchFamily="34" charset="0"/>
                <a:cs typeface="Arial" panose="020B0604020202020204" pitchFamily="34" charset="0"/>
              </a:rPr>
              <a:t>(OIG)</a:t>
            </a:r>
          </a:p>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Financial &amp; Billing</a:t>
            </a:r>
          </a:p>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Office of Civil Rights</a:t>
            </a:r>
          </a:p>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Physical Plant and Safety </a:t>
            </a:r>
            <a:r>
              <a:rPr lang="en-US" sz="1700" dirty="0">
                <a:solidFill>
                  <a:schemeClr val="tx1"/>
                </a:solidFill>
                <a:latin typeface="Arial" panose="020B0604020202020204" pitchFamily="34" charset="0"/>
                <a:cs typeface="Arial" panose="020B0604020202020204" pitchFamily="34" charset="0"/>
              </a:rPr>
              <a:t>(OSHA / ADA / CDC)</a:t>
            </a:r>
          </a:p>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Patient &amp; Diagnostic services*</a:t>
            </a:r>
          </a:p>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HIPAA</a:t>
            </a:r>
          </a:p>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Vaccine Mandate</a:t>
            </a:r>
          </a:p>
          <a:p>
            <a:pPr>
              <a:buClrTx/>
              <a:buFont typeface="Wingdings" panose="05000000000000000000" pitchFamily="2" charset="2"/>
              <a:buChar char="q"/>
            </a:pPr>
            <a:r>
              <a:rPr lang="en-US" sz="2800" dirty="0">
                <a:solidFill>
                  <a:schemeClr val="tx1"/>
                </a:solidFill>
                <a:latin typeface="Arial" panose="020B0604020202020204" pitchFamily="34" charset="0"/>
                <a:cs typeface="Arial" panose="020B0604020202020204" pitchFamily="34" charset="0"/>
              </a:rPr>
              <a:t>  Other*</a:t>
            </a:r>
          </a:p>
          <a:p>
            <a:pPr>
              <a:buClrTx/>
              <a:buFont typeface="Wingdings" panose="05000000000000000000" pitchFamily="2" charset="2"/>
              <a:buChar char="q"/>
            </a:pPr>
            <a:endParaRPr lang="en-US" sz="2800" dirty="0">
              <a:solidFill>
                <a:schemeClr val="tx1"/>
              </a:solidFill>
              <a:latin typeface="Arial" panose="020B0604020202020204" pitchFamily="34" charset="0"/>
              <a:cs typeface="Arial" panose="020B0604020202020204" pitchFamily="34" charset="0"/>
            </a:endParaRPr>
          </a:p>
          <a:p>
            <a:pPr>
              <a:buClrTx/>
              <a:buFont typeface="Wingdings" panose="05000000000000000000" pitchFamily="2" charset="2"/>
              <a:buChar char="q"/>
            </a:pPr>
            <a:endParaRPr lang="en-US" dirty="0"/>
          </a:p>
        </p:txBody>
      </p:sp>
      <p:pic>
        <p:nvPicPr>
          <p:cNvPr id="4" name="Picture 3">
            <a:extLst>
              <a:ext uri="{FF2B5EF4-FFF2-40B4-BE49-F238E27FC236}">
                <a16:creationId xmlns:a16="http://schemas.microsoft.com/office/drawing/2014/main" id="{C33431F0-5729-4666-B85A-E1877352D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97" y="5726414"/>
            <a:ext cx="2489205" cy="799865"/>
          </a:xfrm>
          <a:prstGeom prst="rect">
            <a:avLst/>
          </a:prstGeom>
        </p:spPr>
      </p:pic>
      <p:pic>
        <p:nvPicPr>
          <p:cNvPr id="6" name="Picture 5">
            <a:extLst>
              <a:ext uri="{FF2B5EF4-FFF2-40B4-BE49-F238E27FC236}">
                <a16:creationId xmlns:a16="http://schemas.microsoft.com/office/drawing/2014/main" id="{51B0FF53-B528-419D-B7C8-5BB726FE3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226" y="2849526"/>
            <a:ext cx="3965993" cy="3936505"/>
          </a:xfrm>
          <a:prstGeom prst="rect">
            <a:avLst/>
          </a:prstGeom>
        </p:spPr>
      </p:pic>
    </p:spTree>
    <p:extLst>
      <p:ext uri="{BB962C8B-B14F-4D97-AF65-F5344CB8AC3E}">
        <p14:creationId xmlns:p14="http://schemas.microsoft.com/office/powerpoint/2010/main" val="1644721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D710-7A3C-4112-BA8F-3B9DDA807109}"/>
              </a:ext>
            </a:extLst>
          </p:cNvPr>
          <p:cNvSpPr>
            <a:spLocks noGrp="1"/>
          </p:cNvSpPr>
          <p:nvPr>
            <p:ph type="ctrTitle"/>
          </p:nvPr>
        </p:nvSpPr>
        <p:spPr>
          <a:xfrm>
            <a:off x="65439" y="626670"/>
            <a:ext cx="4718233" cy="980982"/>
          </a:xfrm>
        </p:spPr>
        <p:txBody>
          <a:bodyPr>
            <a:noAutofit/>
            <a:scene3d>
              <a:camera prst="orthographicFront"/>
              <a:lightRig rig="soft" dir="t">
                <a:rot lat="0" lon="0" rev="15600000"/>
              </a:lightRig>
            </a:scene3d>
            <a:sp3d extrusionH="57150" prstMaterial="softEdge">
              <a:bevelT w="25400" h="38100"/>
            </a:sp3d>
          </a:bodyPr>
          <a:lstStyle/>
          <a:p>
            <a:pPr algn="ctr"/>
            <a:r>
              <a:rPr lang="en-US" b="1" u="sng" cap="none" spc="50" dirty="0">
                <a:ln w="0"/>
                <a:solidFill>
                  <a:schemeClr val="accent4">
                    <a:lumMod val="7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Survey Readiness</a:t>
            </a:r>
          </a:p>
        </p:txBody>
      </p:sp>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2" y="1231900"/>
            <a:ext cx="10961688" cy="4559301"/>
          </a:xfrm>
        </p:spPr>
        <p:txBody>
          <a:bodyPr>
            <a:normAutofit/>
          </a:bodyPr>
          <a:lstStyle/>
          <a:p>
            <a:endParaRPr lang="en-US" sz="2000" b="1" dirty="0">
              <a:solidFill>
                <a:srgbClr val="002060"/>
              </a:solidFill>
              <a:latin typeface="Arial Black" panose="020B0A040201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a:stretch>
            <a:fillRect/>
          </a:stretch>
        </p:blipFill>
        <p:spPr>
          <a:xfrm>
            <a:off x="4783673" y="6123431"/>
            <a:ext cx="2286004" cy="734569"/>
          </a:xfrm>
          <a:prstGeom prst="rect">
            <a:avLst/>
          </a:prstGeom>
        </p:spPr>
      </p:pic>
      <p:pic>
        <p:nvPicPr>
          <p:cNvPr id="8" name="Picture 7">
            <a:extLst>
              <a:ext uri="{FF2B5EF4-FFF2-40B4-BE49-F238E27FC236}">
                <a16:creationId xmlns:a16="http://schemas.microsoft.com/office/drawing/2014/main" id="{8478E3D8-DAB0-45FB-9ED6-CBF8088550CD}"/>
              </a:ext>
            </a:extLst>
          </p:cNvPr>
          <p:cNvPicPr>
            <a:picLocks noChangeAspect="1"/>
          </p:cNvPicPr>
          <p:nvPr/>
        </p:nvPicPr>
        <p:blipFill>
          <a:blip r:embed="rId4"/>
          <a:stretch>
            <a:fillRect/>
          </a:stretch>
        </p:blipFill>
        <p:spPr>
          <a:xfrm>
            <a:off x="4476045" y="1066799"/>
            <a:ext cx="4572000" cy="4572000"/>
          </a:xfrm>
          <a:prstGeom prst="rect">
            <a:avLst/>
          </a:prstGeom>
        </p:spPr>
      </p:pic>
    </p:spTree>
    <p:extLst>
      <p:ext uri="{BB962C8B-B14F-4D97-AF65-F5344CB8AC3E}">
        <p14:creationId xmlns:p14="http://schemas.microsoft.com/office/powerpoint/2010/main" val="1692003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D710-7A3C-4112-BA8F-3B9DDA807109}"/>
              </a:ext>
            </a:extLst>
          </p:cNvPr>
          <p:cNvSpPr>
            <a:spLocks noGrp="1"/>
          </p:cNvSpPr>
          <p:nvPr>
            <p:ph type="ctrTitle"/>
          </p:nvPr>
        </p:nvSpPr>
        <p:spPr>
          <a:xfrm>
            <a:off x="65439" y="626670"/>
            <a:ext cx="4827607" cy="980982"/>
          </a:xfrm>
        </p:spPr>
        <p:txBody>
          <a:bodyPr>
            <a:noAutofit/>
            <a:scene3d>
              <a:camera prst="orthographicFront"/>
              <a:lightRig rig="soft" dir="t">
                <a:rot lat="0" lon="0" rev="15600000"/>
              </a:lightRig>
            </a:scene3d>
            <a:sp3d extrusionH="57150" prstMaterial="softEdge">
              <a:bevelT w="25400" h="38100"/>
            </a:sp3d>
          </a:bodyPr>
          <a:lstStyle/>
          <a:p>
            <a:pPr algn="ctr"/>
            <a:r>
              <a:rPr lang="en-US" b="1" u="sng" cap="none" spc="50" dirty="0">
                <a:ln w="0"/>
                <a:solidFill>
                  <a:schemeClr val="accent4">
                    <a:lumMod val="7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Survey Preparedness</a:t>
            </a:r>
          </a:p>
        </p:txBody>
      </p:sp>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2" y="1231900"/>
            <a:ext cx="10961688" cy="4559301"/>
          </a:xfrm>
        </p:spPr>
        <p:txBody>
          <a:bodyPr>
            <a:normAutofit/>
          </a:bodyPr>
          <a:lstStyle/>
          <a:p>
            <a:endParaRPr lang="en-US" sz="2000" b="1" dirty="0">
              <a:solidFill>
                <a:srgbClr val="002060"/>
              </a:solidFill>
              <a:latin typeface="Arial Black" panose="020B0A040201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a:stretch>
            <a:fillRect/>
          </a:stretch>
        </p:blipFill>
        <p:spPr>
          <a:xfrm>
            <a:off x="4783673" y="6123431"/>
            <a:ext cx="2286004" cy="734569"/>
          </a:xfrm>
          <a:prstGeom prst="rect">
            <a:avLst/>
          </a:prstGeom>
        </p:spPr>
      </p:pic>
      <p:pic>
        <p:nvPicPr>
          <p:cNvPr id="8" name="Picture 7">
            <a:extLst>
              <a:ext uri="{FF2B5EF4-FFF2-40B4-BE49-F238E27FC236}">
                <a16:creationId xmlns:a16="http://schemas.microsoft.com/office/drawing/2014/main" id="{55DFD9A3-78CB-4B8E-B523-9A3A5AF03BA1}"/>
              </a:ext>
            </a:extLst>
          </p:cNvPr>
          <p:cNvPicPr>
            <a:picLocks noChangeAspect="1"/>
          </p:cNvPicPr>
          <p:nvPr/>
        </p:nvPicPr>
        <p:blipFill rotWithShape="1">
          <a:blip r:embed="rId4"/>
          <a:srcRect l="1" t="16819" r="41788" b="26458"/>
          <a:stretch/>
        </p:blipFill>
        <p:spPr>
          <a:xfrm rot="5400000">
            <a:off x="30375" y="2033884"/>
            <a:ext cx="2614926" cy="1911072"/>
          </a:xfrm>
          <a:prstGeom prst="rect">
            <a:avLst/>
          </a:prstGeom>
        </p:spPr>
      </p:pic>
      <p:pic>
        <p:nvPicPr>
          <p:cNvPr id="10" name="Picture 9">
            <a:extLst>
              <a:ext uri="{FF2B5EF4-FFF2-40B4-BE49-F238E27FC236}">
                <a16:creationId xmlns:a16="http://schemas.microsoft.com/office/drawing/2014/main" id="{F4EAC0B4-46FD-4432-AFAE-E62DDA4CA401}"/>
              </a:ext>
            </a:extLst>
          </p:cNvPr>
          <p:cNvPicPr>
            <a:picLocks noChangeAspect="1"/>
          </p:cNvPicPr>
          <p:nvPr/>
        </p:nvPicPr>
        <p:blipFill>
          <a:blip r:embed="rId5"/>
          <a:stretch>
            <a:fillRect/>
          </a:stretch>
        </p:blipFill>
        <p:spPr>
          <a:xfrm>
            <a:off x="3342226" y="1625804"/>
            <a:ext cx="1174155" cy="1174155"/>
          </a:xfrm>
          <a:prstGeom prst="rect">
            <a:avLst/>
          </a:prstGeom>
        </p:spPr>
      </p:pic>
      <p:pic>
        <p:nvPicPr>
          <p:cNvPr id="14" name="Picture 13">
            <a:extLst>
              <a:ext uri="{FF2B5EF4-FFF2-40B4-BE49-F238E27FC236}">
                <a16:creationId xmlns:a16="http://schemas.microsoft.com/office/drawing/2014/main" id="{781492C1-EC94-4F2B-9964-4AAD109E704A}"/>
              </a:ext>
            </a:extLst>
          </p:cNvPr>
          <p:cNvPicPr>
            <a:picLocks noChangeAspect="1"/>
          </p:cNvPicPr>
          <p:nvPr/>
        </p:nvPicPr>
        <p:blipFill>
          <a:blip r:embed="rId6"/>
          <a:stretch>
            <a:fillRect/>
          </a:stretch>
        </p:blipFill>
        <p:spPr>
          <a:xfrm rot="5400000">
            <a:off x="8809708" y="424340"/>
            <a:ext cx="3830916" cy="2873187"/>
          </a:xfrm>
          <a:prstGeom prst="rect">
            <a:avLst/>
          </a:prstGeom>
        </p:spPr>
      </p:pic>
      <p:pic>
        <p:nvPicPr>
          <p:cNvPr id="18" name="Picture 17">
            <a:extLst>
              <a:ext uri="{FF2B5EF4-FFF2-40B4-BE49-F238E27FC236}">
                <a16:creationId xmlns:a16="http://schemas.microsoft.com/office/drawing/2014/main" id="{EA009DE3-72FB-4488-83CA-6C982A6810BF}"/>
              </a:ext>
            </a:extLst>
          </p:cNvPr>
          <p:cNvPicPr>
            <a:picLocks noChangeAspect="1"/>
          </p:cNvPicPr>
          <p:nvPr/>
        </p:nvPicPr>
        <p:blipFill>
          <a:blip r:embed="rId7"/>
          <a:stretch>
            <a:fillRect/>
          </a:stretch>
        </p:blipFill>
        <p:spPr>
          <a:xfrm rot="5400000">
            <a:off x="6797952" y="3830050"/>
            <a:ext cx="3413216" cy="2559912"/>
          </a:xfrm>
          <a:prstGeom prst="rect">
            <a:avLst/>
          </a:prstGeom>
        </p:spPr>
      </p:pic>
      <p:pic>
        <p:nvPicPr>
          <p:cNvPr id="20" name="Picture 19">
            <a:extLst>
              <a:ext uri="{FF2B5EF4-FFF2-40B4-BE49-F238E27FC236}">
                <a16:creationId xmlns:a16="http://schemas.microsoft.com/office/drawing/2014/main" id="{75E35E52-9A2A-4F14-8384-1E68EC5A1F42}"/>
              </a:ext>
            </a:extLst>
          </p:cNvPr>
          <p:cNvPicPr>
            <a:picLocks noChangeAspect="1"/>
          </p:cNvPicPr>
          <p:nvPr/>
        </p:nvPicPr>
        <p:blipFill>
          <a:blip r:embed="rId8"/>
          <a:stretch>
            <a:fillRect/>
          </a:stretch>
        </p:blipFill>
        <p:spPr>
          <a:xfrm rot="5400000">
            <a:off x="1123313" y="3152124"/>
            <a:ext cx="4009862" cy="3068446"/>
          </a:xfrm>
          <a:prstGeom prst="rect">
            <a:avLst/>
          </a:prstGeom>
        </p:spPr>
      </p:pic>
      <p:pic>
        <p:nvPicPr>
          <p:cNvPr id="34" name="Picture 33">
            <a:extLst>
              <a:ext uri="{FF2B5EF4-FFF2-40B4-BE49-F238E27FC236}">
                <a16:creationId xmlns:a16="http://schemas.microsoft.com/office/drawing/2014/main" id="{1921416A-70B0-47AE-80C6-6DE87258080D}"/>
              </a:ext>
            </a:extLst>
          </p:cNvPr>
          <p:cNvPicPr>
            <a:picLocks noChangeAspect="1"/>
          </p:cNvPicPr>
          <p:nvPr/>
        </p:nvPicPr>
        <p:blipFill>
          <a:blip r:embed="rId9"/>
          <a:stretch>
            <a:fillRect/>
          </a:stretch>
        </p:blipFill>
        <p:spPr>
          <a:xfrm>
            <a:off x="4839385" y="41386"/>
            <a:ext cx="4622127" cy="4429728"/>
          </a:xfrm>
          <a:prstGeom prst="rect">
            <a:avLst/>
          </a:prstGeom>
        </p:spPr>
      </p:pic>
      <p:pic>
        <p:nvPicPr>
          <p:cNvPr id="42" name="Picture 41">
            <a:extLst>
              <a:ext uri="{FF2B5EF4-FFF2-40B4-BE49-F238E27FC236}">
                <a16:creationId xmlns:a16="http://schemas.microsoft.com/office/drawing/2014/main" id="{CAA9E3D3-F1E9-485A-9E78-25AD7CF01F22}"/>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9305329" y="3755647"/>
            <a:ext cx="2743200" cy="2422878"/>
          </a:xfrm>
          <a:prstGeom prst="rect">
            <a:avLst/>
          </a:prstGeom>
          <a:noFill/>
          <a:ln>
            <a:noFill/>
          </a:ln>
        </p:spPr>
      </p:pic>
      <p:pic>
        <p:nvPicPr>
          <p:cNvPr id="44" name="Picture 43">
            <a:extLst>
              <a:ext uri="{FF2B5EF4-FFF2-40B4-BE49-F238E27FC236}">
                <a16:creationId xmlns:a16="http://schemas.microsoft.com/office/drawing/2014/main" id="{91437D56-E9D3-45AC-AFE7-33B438049B53}"/>
              </a:ext>
            </a:extLst>
          </p:cNvPr>
          <p:cNvPicPr>
            <a:picLocks noChangeAspect="1"/>
          </p:cNvPicPr>
          <p:nvPr/>
        </p:nvPicPr>
        <p:blipFill rotWithShape="1">
          <a:blip r:embed="rId11"/>
          <a:srcRect t="29611" r="31579" b="4489"/>
          <a:stretch/>
        </p:blipFill>
        <p:spPr>
          <a:xfrm rot="5400000">
            <a:off x="4014031" y="3564218"/>
            <a:ext cx="3101525" cy="2047059"/>
          </a:xfrm>
          <a:prstGeom prst="rect">
            <a:avLst/>
          </a:prstGeom>
        </p:spPr>
      </p:pic>
      <p:pic>
        <p:nvPicPr>
          <p:cNvPr id="46" name="Picture 45">
            <a:extLst>
              <a:ext uri="{FF2B5EF4-FFF2-40B4-BE49-F238E27FC236}">
                <a16:creationId xmlns:a16="http://schemas.microsoft.com/office/drawing/2014/main" id="{2472E4A5-B477-421F-B997-30F3754A71CA}"/>
              </a:ext>
            </a:extLst>
          </p:cNvPr>
          <p:cNvPicPr>
            <a:picLocks noChangeAspect="1"/>
          </p:cNvPicPr>
          <p:nvPr/>
        </p:nvPicPr>
        <p:blipFill>
          <a:blip r:embed="rId12"/>
          <a:stretch>
            <a:fillRect/>
          </a:stretch>
        </p:blipFill>
        <p:spPr>
          <a:xfrm rot="5400000">
            <a:off x="9972591" y="2255415"/>
            <a:ext cx="2479702" cy="1859777"/>
          </a:xfrm>
          <a:prstGeom prst="rect">
            <a:avLst/>
          </a:prstGeom>
        </p:spPr>
      </p:pic>
    </p:spTree>
    <p:extLst>
      <p:ext uri="{BB962C8B-B14F-4D97-AF65-F5344CB8AC3E}">
        <p14:creationId xmlns:p14="http://schemas.microsoft.com/office/powerpoint/2010/main" val="1430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2000"/>
                                  </p:stCondLst>
                                  <p:childTnLst>
                                    <p:animScale>
                                      <p:cBhvr>
                                        <p:cTn id="6" dur="2000" fill="hold"/>
                                        <p:tgtEl>
                                          <p:spTgt spid="8"/>
                                        </p:tgtEl>
                                      </p:cBhvr>
                                      <p:by x="150000" y="150000"/>
                                    </p:animScale>
                                  </p:childTnLst>
                                </p:cTn>
                              </p:par>
                            </p:childTnLst>
                          </p:cTn>
                        </p:par>
                        <p:par>
                          <p:cTn id="7" fill="hold">
                            <p:stCondLst>
                              <p:cond delay="14000"/>
                            </p:stCondLst>
                            <p:childTnLst>
                              <p:par>
                                <p:cTn id="8" presetID="6" presetClass="emph" presetSubtype="0" fill="hold" nodeType="afterEffect">
                                  <p:stCondLst>
                                    <p:cond delay="10000"/>
                                  </p:stCondLst>
                                  <p:childTnLst>
                                    <p:animScale>
                                      <p:cBhvr>
                                        <p:cTn id="9" dur="2000" fill="hold"/>
                                        <p:tgtEl>
                                          <p:spTgt spid="20"/>
                                        </p:tgtEl>
                                      </p:cBhvr>
                                      <p:by x="150000" y="150000"/>
                                    </p:animScale>
                                  </p:childTnLst>
                                </p:cTn>
                              </p:par>
                            </p:childTnLst>
                          </p:cTn>
                        </p:par>
                        <p:par>
                          <p:cTn id="10" fill="hold">
                            <p:stCondLst>
                              <p:cond delay="26000"/>
                            </p:stCondLst>
                            <p:childTnLst>
                              <p:par>
                                <p:cTn id="11" presetID="6" presetClass="emph" presetSubtype="0" fill="hold" nodeType="afterEffect">
                                  <p:stCondLst>
                                    <p:cond delay="20000"/>
                                  </p:stCondLst>
                                  <p:childTnLst>
                                    <p:animScale>
                                      <p:cBhvr>
                                        <p:cTn id="12" dur="2000" fill="hold"/>
                                        <p:tgtEl>
                                          <p:spTgt spid="46"/>
                                        </p:tgtEl>
                                      </p:cBhvr>
                                      <p:by x="150000" y="150000"/>
                                    </p:animScale>
                                  </p:childTnLst>
                                </p:cTn>
                              </p:par>
                            </p:childTnLst>
                          </p:cTn>
                        </p:par>
                        <p:par>
                          <p:cTn id="13" fill="hold">
                            <p:stCondLst>
                              <p:cond delay="48000"/>
                            </p:stCondLst>
                            <p:childTnLst>
                              <p:par>
                                <p:cTn id="14" presetID="6" presetClass="emph" presetSubtype="0" fill="hold" nodeType="afterEffect">
                                  <p:stCondLst>
                                    <p:cond delay="10000"/>
                                  </p:stCondLst>
                                  <p:childTnLst>
                                    <p:animScale>
                                      <p:cBhvr>
                                        <p:cTn id="15"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D710-7A3C-4112-BA8F-3B9DDA807109}"/>
              </a:ext>
            </a:extLst>
          </p:cNvPr>
          <p:cNvSpPr>
            <a:spLocks noGrp="1"/>
          </p:cNvSpPr>
          <p:nvPr>
            <p:ph type="ctrTitle"/>
          </p:nvPr>
        </p:nvSpPr>
        <p:spPr>
          <a:xfrm>
            <a:off x="65439" y="626670"/>
            <a:ext cx="4718233" cy="980982"/>
          </a:xfrm>
        </p:spPr>
        <p:txBody>
          <a:bodyPr>
            <a:noAutofit/>
            <a:scene3d>
              <a:camera prst="orthographicFront"/>
              <a:lightRig rig="soft" dir="t">
                <a:rot lat="0" lon="0" rev="15600000"/>
              </a:lightRig>
            </a:scene3d>
            <a:sp3d extrusionH="57150" prstMaterial="softEdge">
              <a:bevelT w="25400" h="38100"/>
            </a:sp3d>
          </a:bodyPr>
          <a:lstStyle/>
          <a:p>
            <a:pPr algn="ctr"/>
            <a:r>
              <a:rPr lang="en-US" b="1" u="sng" cap="none" spc="50" dirty="0">
                <a:ln w="0"/>
                <a:solidFill>
                  <a:schemeClr val="accent4">
                    <a:lumMod val="7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Survey Preparedness</a:t>
            </a:r>
          </a:p>
        </p:txBody>
      </p:sp>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2" y="1231900"/>
            <a:ext cx="10961688" cy="4559301"/>
          </a:xfrm>
        </p:spPr>
        <p:txBody>
          <a:bodyPr>
            <a:normAutofit/>
          </a:bodyPr>
          <a:lstStyle/>
          <a:p>
            <a:endParaRPr lang="en-US" sz="2000" b="1" dirty="0">
              <a:solidFill>
                <a:srgbClr val="002060"/>
              </a:solidFill>
              <a:latin typeface="Arial Black" panose="020B0A040201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a:stretch>
            <a:fillRect/>
          </a:stretch>
        </p:blipFill>
        <p:spPr>
          <a:xfrm>
            <a:off x="4783673" y="6123431"/>
            <a:ext cx="2286004" cy="734569"/>
          </a:xfrm>
          <a:prstGeom prst="rect">
            <a:avLst/>
          </a:prstGeom>
        </p:spPr>
      </p:pic>
      <p:pic>
        <p:nvPicPr>
          <p:cNvPr id="16" name="Picture 15">
            <a:extLst>
              <a:ext uri="{FF2B5EF4-FFF2-40B4-BE49-F238E27FC236}">
                <a16:creationId xmlns:a16="http://schemas.microsoft.com/office/drawing/2014/main" id="{2C88587A-496F-4F67-998E-12E0DA333559}"/>
              </a:ext>
            </a:extLst>
          </p:cNvPr>
          <p:cNvPicPr>
            <a:picLocks noChangeAspect="1"/>
          </p:cNvPicPr>
          <p:nvPr/>
        </p:nvPicPr>
        <p:blipFill>
          <a:blip r:embed="rId4"/>
          <a:stretch>
            <a:fillRect/>
          </a:stretch>
        </p:blipFill>
        <p:spPr>
          <a:xfrm>
            <a:off x="640310" y="1607652"/>
            <a:ext cx="2758899" cy="2758899"/>
          </a:xfrm>
          <a:prstGeom prst="rect">
            <a:avLst/>
          </a:prstGeom>
        </p:spPr>
      </p:pic>
      <p:pic>
        <p:nvPicPr>
          <p:cNvPr id="22" name="Picture 21">
            <a:extLst>
              <a:ext uri="{FF2B5EF4-FFF2-40B4-BE49-F238E27FC236}">
                <a16:creationId xmlns:a16="http://schemas.microsoft.com/office/drawing/2014/main" id="{D47B5BAF-51EB-49AE-A519-41770DB01FC1}"/>
              </a:ext>
            </a:extLst>
          </p:cNvPr>
          <p:cNvPicPr>
            <a:picLocks noChangeAspect="1"/>
          </p:cNvPicPr>
          <p:nvPr/>
        </p:nvPicPr>
        <p:blipFill>
          <a:blip r:embed="rId5"/>
          <a:stretch>
            <a:fillRect/>
          </a:stretch>
        </p:blipFill>
        <p:spPr>
          <a:xfrm>
            <a:off x="5321182" y="125590"/>
            <a:ext cx="3664135" cy="3664135"/>
          </a:xfrm>
          <a:prstGeom prst="rect">
            <a:avLst/>
          </a:prstGeom>
        </p:spPr>
      </p:pic>
      <p:pic>
        <p:nvPicPr>
          <p:cNvPr id="26" name="Picture 25">
            <a:extLst>
              <a:ext uri="{FF2B5EF4-FFF2-40B4-BE49-F238E27FC236}">
                <a16:creationId xmlns:a16="http://schemas.microsoft.com/office/drawing/2014/main" id="{78A303BC-7D00-4F02-B30E-65CC3CED6E05}"/>
              </a:ext>
            </a:extLst>
          </p:cNvPr>
          <p:cNvPicPr>
            <a:picLocks noChangeAspect="1"/>
          </p:cNvPicPr>
          <p:nvPr/>
        </p:nvPicPr>
        <p:blipFill>
          <a:blip r:embed="rId6"/>
          <a:stretch>
            <a:fillRect/>
          </a:stretch>
        </p:blipFill>
        <p:spPr>
          <a:xfrm rot="5400000">
            <a:off x="8148529" y="884284"/>
            <a:ext cx="4441625" cy="3331219"/>
          </a:xfrm>
          <a:prstGeom prst="rect">
            <a:avLst/>
          </a:prstGeom>
        </p:spPr>
      </p:pic>
      <p:pic>
        <p:nvPicPr>
          <p:cNvPr id="28" name="Picture 27">
            <a:extLst>
              <a:ext uri="{FF2B5EF4-FFF2-40B4-BE49-F238E27FC236}">
                <a16:creationId xmlns:a16="http://schemas.microsoft.com/office/drawing/2014/main" id="{004824E1-85B8-40FB-AA91-C4B9CC945D77}"/>
              </a:ext>
            </a:extLst>
          </p:cNvPr>
          <p:cNvPicPr>
            <a:picLocks noChangeAspect="1"/>
          </p:cNvPicPr>
          <p:nvPr/>
        </p:nvPicPr>
        <p:blipFill>
          <a:blip r:embed="rId7"/>
          <a:stretch>
            <a:fillRect/>
          </a:stretch>
        </p:blipFill>
        <p:spPr>
          <a:xfrm>
            <a:off x="5604750" y="3429000"/>
            <a:ext cx="2664047" cy="2664047"/>
          </a:xfrm>
          <a:prstGeom prst="rect">
            <a:avLst/>
          </a:prstGeom>
        </p:spPr>
      </p:pic>
      <p:pic>
        <p:nvPicPr>
          <p:cNvPr id="4" name="Picture 3">
            <a:extLst>
              <a:ext uri="{FF2B5EF4-FFF2-40B4-BE49-F238E27FC236}">
                <a16:creationId xmlns:a16="http://schemas.microsoft.com/office/drawing/2014/main" id="{06FB1D35-0A8A-4274-9185-E3E4548C6DC6}"/>
              </a:ext>
            </a:extLst>
          </p:cNvPr>
          <p:cNvPicPr>
            <a:picLocks noChangeAspect="1"/>
          </p:cNvPicPr>
          <p:nvPr/>
        </p:nvPicPr>
        <p:blipFill rotWithShape="1">
          <a:blip r:embed="rId8"/>
          <a:srcRect t="40795" r="13251"/>
          <a:stretch/>
        </p:blipFill>
        <p:spPr>
          <a:xfrm rot="5400000">
            <a:off x="1905063" y="3117688"/>
            <a:ext cx="3736360" cy="1912513"/>
          </a:xfrm>
          <a:prstGeom prst="rect">
            <a:avLst/>
          </a:prstGeom>
        </p:spPr>
      </p:pic>
      <p:pic>
        <p:nvPicPr>
          <p:cNvPr id="9" name="Picture 8">
            <a:extLst>
              <a:ext uri="{FF2B5EF4-FFF2-40B4-BE49-F238E27FC236}">
                <a16:creationId xmlns:a16="http://schemas.microsoft.com/office/drawing/2014/main" id="{A36F29B2-A2EB-4DA3-9A29-E6F3066295AA}"/>
              </a:ext>
            </a:extLst>
          </p:cNvPr>
          <p:cNvPicPr>
            <a:picLocks noChangeAspect="1"/>
          </p:cNvPicPr>
          <p:nvPr/>
        </p:nvPicPr>
        <p:blipFill rotWithShape="1">
          <a:blip r:embed="rId9"/>
          <a:srcRect l="29286" t="44732" r="33519" b="12031"/>
          <a:stretch/>
        </p:blipFill>
        <p:spPr>
          <a:xfrm rot="5400000">
            <a:off x="-99997" y="3714346"/>
            <a:ext cx="3164491" cy="2758900"/>
          </a:xfrm>
          <a:prstGeom prst="rect">
            <a:avLst/>
          </a:prstGeom>
        </p:spPr>
      </p:pic>
      <p:pic>
        <p:nvPicPr>
          <p:cNvPr id="19" name="Picture 18">
            <a:extLst>
              <a:ext uri="{FF2B5EF4-FFF2-40B4-BE49-F238E27FC236}">
                <a16:creationId xmlns:a16="http://schemas.microsoft.com/office/drawing/2014/main" id="{55CAF5ED-C28C-4FB7-BF1C-72E62E7393EB}"/>
              </a:ext>
            </a:extLst>
          </p:cNvPr>
          <p:cNvPicPr>
            <a:picLocks noChangeAspect="1"/>
          </p:cNvPicPr>
          <p:nvPr/>
        </p:nvPicPr>
        <p:blipFill rotWithShape="1">
          <a:blip r:embed="rId6"/>
          <a:srcRect l="64224" t="37815" r="29069" b="26263"/>
          <a:stretch/>
        </p:blipFill>
        <p:spPr>
          <a:xfrm rot="5400000">
            <a:off x="9211819" y="3291099"/>
            <a:ext cx="1074702" cy="4317291"/>
          </a:xfrm>
          <a:prstGeom prst="rect">
            <a:avLst/>
          </a:prstGeom>
        </p:spPr>
      </p:pic>
      <p:cxnSp>
        <p:nvCxnSpPr>
          <p:cNvPr id="12" name="Straight Arrow Connector 11">
            <a:extLst>
              <a:ext uri="{FF2B5EF4-FFF2-40B4-BE49-F238E27FC236}">
                <a16:creationId xmlns:a16="http://schemas.microsoft.com/office/drawing/2014/main" id="{15FB8A2C-9A2F-4DBB-9BCA-379A484A1741}"/>
              </a:ext>
            </a:extLst>
          </p:cNvPr>
          <p:cNvCxnSpPr>
            <a:cxnSpLocks/>
          </p:cNvCxnSpPr>
          <p:nvPr/>
        </p:nvCxnSpPr>
        <p:spPr>
          <a:xfrm flipH="1">
            <a:off x="9144047" y="3267566"/>
            <a:ext cx="470179" cy="176939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1977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D710-7A3C-4112-BA8F-3B9DDA807109}"/>
              </a:ext>
            </a:extLst>
          </p:cNvPr>
          <p:cNvSpPr>
            <a:spLocks noGrp="1"/>
          </p:cNvSpPr>
          <p:nvPr>
            <p:ph type="ctrTitle"/>
          </p:nvPr>
        </p:nvSpPr>
        <p:spPr>
          <a:xfrm>
            <a:off x="546100" y="0"/>
            <a:ext cx="11099800" cy="980982"/>
          </a:xfrm>
        </p:spPr>
        <p:txBody>
          <a:bodyPr>
            <a:noAutofit/>
            <a:scene3d>
              <a:camera prst="orthographicFront"/>
              <a:lightRig rig="soft" dir="t">
                <a:rot lat="0" lon="0" rev="15600000"/>
              </a:lightRig>
            </a:scene3d>
            <a:sp3d extrusionH="57150" prstMaterial="softEdge">
              <a:bevelT w="25400" h="38100"/>
            </a:sp3d>
          </a:bodyPr>
          <a:lstStyle/>
          <a:p>
            <a:pPr algn="ctr"/>
            <a:r>
              <a:rPr lang="en-US" b="1" u="sng" cap="none" spc="50" dirty="0">
                <a:ln w="0"/>
                <a:solidFill>
                  <a:schemeClr val="accent4">
                    <a:lumMod val="7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Survey Readiness: Survey</a:t>
            </a:r>
          </a:p>
        </p:txBody>
      </p:sp>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2" y="1231900"/>
            <a:ext cx="10961688" cy="4559301"/>
          </a:xfrm>
        </p:spPr>
        <p:txBody>
          <a:bodyPr>
            <a:normAutofit/>
          </a:bodyPr>
          <a:lstStyle/>
          <a:p>
            <a:endParaRPr lang="en-US" sz="2000" b="1" dirty="0">
              <a:solidFill>
                <a:srgbClr val="002060"/>
              </a:solidFill>
              <a:latin typeface="Arial Black" panose="020B0A040201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a:stretch>
            <a:fillRect/>
          </a:stretch>
        </p:blipFill>
        <p:spPr>
          <a:xfrm>
            <a:off x="4783673" y="6123431"/>
            <a:ext cx="2286004" cy="734569"/>
          </a:xfrm>
          <a:prstGeom prst="rect">
            <a:avLst/>
          </a:prstGeom>
        </p:spPr>
      </p:pic>
      <p:sp>
        <p:nvSpPr>
          <p:cNvPr id="3" name="TextBox 2">
            <a:extLst>
              <a:ext uri="{FF2B5EF4-FFF2-40B4-BE49-F238E27FC236}">
                <a16:creationId xmlns:a16="http://schemas.microsoft.com/office/drawing/2014/main" id="{2FDF8AE6-393B-4939-90A0-DDC12ACCB160}"/>
              </a:ext>
            </a:extLst>
          </p:cNvPr>
          <p:cNvSpPr txBox="1"/>
          <p:nvPr/>
        </p:nvSpPr>
        <p:spPr>
          <a:xfrm>
            <a:off x="290691" y="1527702"/>
            <a:ext cx="11748729" cy="3170099"/>
          </a:xfrm>
          <a:prstGeom prst="rect">
            <a:avLst/>
          </a:prstGeom>
          <a:noFill/>
        </p:spPr>
        <p:txBody>
          <a:bodyPr wrap="none" rtlCol="0">
            <a:spAutoFit/>
          </a:bodyPr>
          <a:lstStyle/>
          <a:p>
            <a:pPr algn="ctr"/>
            <a:endParaRPr lang="en-US" sz="5000" b="1" dirty="0">
              <a:solidFill>
                <a:srgbClr val="002060"/>
              </a:solidFill>
              <a:latin typeface="Arial" panose="020B0604020202020204" pitchFamily="34" charset="0"/>
              <a:cs typeface="Arial" panose="020B0604020202020204" pitchFamily="34" charset="0"/>
            </a:endParaRPr>
          </a:p>
          <a:p>
            <a:pPr algn="ctr"/>
            <a:r>
              <a:rPr lang="en-US" sz="5000" b="1" dirty="0">
                <a:solidFill>
                  <a:srgbClr val="002060"/>
                </a:solidFill>
                <a:latin typeface="Arial" panose="020B0604020202020204" pitchFamily="34" charset="0"/>
                <a:cs typeface="Arial" panose="020B0604020202020204" pitchFamily="34" charset="0"/>
              </a:rPr>
              <a:t>Maintain a state of survey readiness!  </a:t>
            </a:r>
          </a:p>
          <a:p>
            <a:pPr algn="ctr"/>
            <a:endParaRPr lang="en-US" sz="5000" b="1" dirty="0">
              <a:solidFill>
                <a:srgbClr val="002060"/>
              </a:solidFill>
              <a:latin typeface="Arial" panose="020B0604020202020204" pitchFamily="34" charset="0"/>
              <a:cs typeface="Arial" panose="020B0604020202020204" pitchFamily="34" charset="0"/>
            </a:endParaRPr>
          </a:p>
          <a:p>
            <a:pPr algn="ctr"/>
            <a:r>
              <a:rPr lang="en-US" sz="5000" b="1" dirty="0">
                <a:solidFill>
                  <a:srgbClr val="002060"/>
                </a:solidFill>
                <a:latin typeface="Arial" panose="020B0604020202020204" pitchFamily="34" charset="0"/>
                <a:cs typeface="Arial" panose="020B0604020202020204" pitchFamily="34" charset="0"/>
              </a:rPr>
              <a:t>Be ready every day!</a:t>
            </a:r>
          </a:p>
        </p:txBody>
      </p:sp>
    </p:spTree>
    <p:extLst>
      <p:ext uri="{BB962C8B-B14F-4D97-AF65-F5344CB8AC3E}">
        <p14:creationId xmlns:p14="http://schemas.microsoft.com/office/powerpoint/2010/main" val="2892479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D710-7A3C-4112-BA8F-3B9DDA807109}"/>
              </a:ext>
            </a:extLst>
          </p:cNvPr>
          <p:cNvSpPr>
            <a:spLocks noGrp="1"/>
          </p:cNvSpPr>
          <p:nvPr>
            <p:ph type="ctrTitle"/>
          </p:nvPr>
        </p:nvSpPr>
        <p:spPr>
          <a:xfrm>
            <a:off x="546100" y="0"/>
            <a:ext cx="11099800" cy="980982"/>
          </a:xfrm>
        </p:spPr>
        <p:txBody>
          <a:bodyPr>
            <a:noAutofit/>
            <a:scene3d>
              <a:camera prst="orthographicFront"/>
              <a:lightRig rig="soft" dir="t">
                <a:rot lat="0" lon="0" rev="15600000"/>
              </a:lightRig>
            </a:scene3d>
            <a:sp3d extrusionH="57150" prstMaterial="softEdge">
              <a:bevelT w="25400" h="38100"/>
            </a:sp3d>
          </a:bodyPr>
          <a:lstStyle/>
          <a:p>
            <a:pPr algn="ctr"/>
            <a:r>
              <a:rPr lang="en-US" b="1" u="sng" cap="none" spc="50" dirty="0">
                <a:ln w="0"/>
                <a:solidFill>
                  <a:schemeClr val="accent4">
                    <a:lumMod val="7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Survey Readiness</a:t>
            </a:r>
          </a:p>
        </p:txBody>
      </p:sp>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2" y="1231900"/>
            <a:ext cx="10961688" cy="4559301"/>
          </a:xfrm>
        </p:spPr>
        <p:txBody>
          <a:bodyPr>
            <a:normAutofit/>
          </a:bodyPr>
          <a:lstStyle/>
          <a:p>
            <a:endParaRPr lang="en-US" sz="2000" b="1" dirty="0">
              <a:solidFill>
                <a:srgbClr val="002060"/>
              </a:solidFill>
              <a:latin typeface="Arial Black" panose="020B0A040201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a:stretch>
            <a:fillRect/>
          </a:stretch>
        </p:blipFill>
        <p:spPr>
          <a:xfrm>
            <a:off x="4783673" y="6123431"/>
            <a:ext cx="2286004" cy="734569"/>
          </a:xfrm>
          <a:prstGeom prst="rect">
            <a:avLst/>
          </a:prstGeom>
        </p:spPr>
      </p:pic>
      <p:sp>
        <p:nvSpPr>
          <p:cNvPr id="7" name="TextBox 6">
            <a:extLst>
              <a:ext uri="{FF2B5EF4-FFF2-40B4-BE49-F238E27FC236}">
                <a16:creationId xmlns:a16="http://schemas.microsoft.com/office/drawing/2014/main" id="{B964A239-140F-4AB7-BB83-7671A151775C}"/>
              </a:ext>
            </a:extLst>
          </p:cNvPr>
          <p:cNvSpPr txBox="1"/>
          <p:nvPr/>
        </p:nvSpPr>
        <p:spPr>
          <a:xfrm flipH="1">
            <a:off x="1853514" y="1322117"/>
            <a:ext cx="6808572" cy="4801314"/>
          </a:xfrm>
          <a:prstGeom prst="rect">
            <a:avLst/>
          </a:prstGeom>
          <a:noFill/>
        </p:spPr>
        <p:txBody>
          <a:bodyPr wrap="square" rtlCol="0">
            <a:spAutoFit/>
          </a:bodyPr>
          <a:lstStyle/>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Readiness Binder: includes program eval</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Culture of Compliance – staff knowledge and competency (comprehension)</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Common Deficiencies</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MBWA &amp; follow-up</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Identify Gaps in Expectations</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Documentation must be readily accessible</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Organization – centralize, declutter</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Systematic processes &amp; Methods that demonstrate compliance and intent – ?</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Teamwork makes the dream work</a:t>
            </a:r>
          </a:p>
          <a:p>
            <a:pPr marL="342900" indent="-342900">
              <a:buFont typeface="Courier New" panose="02070309020205020404" pitchFamily="49" charset="0"/>
              <a:buChar char="o"/>
            </a:pPr>
            <a:r>
              <a:rPr lang="en-US" sz="2400" b="1" dirty="0">
                <a:solidFill>
                  <a:srgbClr val="002060"/>
                </a:solidFill>
                <a:latin typeface="Arial" panose="020B0604020202020204" pitchFamily="34" charset="0"/>
                <a:cs typeface="Arial" panose="020B0604020202020204" pitchFamily="34" charset="0"/>
              </a:rPr>
              <a:t>Educate, Audit, </a:t>
            </a:r>
            <a:r>
              <a:rPr lang="en-US" sz="2400" b="1" u="sng" dirty="0">
                <a:solidFill>
                  <a:srgbClr val="002060"/>
                </a:solidFill>
                <a:latin typeface="Arial" panose="020B0604020202020204" pitchFamily="34" charset="0"/>
                <a:cs typeface="Arial" panose="020B0604020202020204" pitchFamily="34" charset="0"/>
              </a:rPr>
              <a:t>Inspect what you expect</a:t>
            </a:r>
            <a:r>
              <a:rPr lang="en-US" sz="2400" b="1" dirty="0">
                <a:solidFill>
                  <a:srgbClr val="002060"/>
                </a:solidFill>
                <a:latin typeface="Arial" panose="020B0604020202020204" pitchFamily="34" charset="0"/>
                <a:cs typeface="Arial" panose="020B0604020202020204" pitchFamily="34" charset="0"/>
              </a:rPr>
              <a:t>.</a:t>
            </a:r>
          </a:p>
          <a:p>
            <a:endParaRPr lang="en-US" dirty="0"/>
          </a:p>
        </p:txBody>
      </p:sp>
      <p:pic>
        <p:nvPicPr>
          <p:cNvPr id="9" name="Picture 8">
            <a:extLst>
              <a:ext uri="{FF2B5EF4-FFF2-40B4-BE49-F238E27FC236}">
                <a16:creationId xmlns:a16="http://schemas.microsoft.com/office/drawing/2014/main" id="{EB771DE0-7910-4352-BB61-2E5FA510577E}"/>
              </a:ext>
            </a:extLst>
          </p:cNvPr>
          <p:cNvPicPr>
            <a:picLocks noChangeAspect="1"/>
          </p:cNvPicPr>
          <p:nvPr/>
        </p:nvPicPr>
        <p:blipFill>
          <a:blip r:embed="rId4"/>
          <a:stretch>
            <a:fillRect/>
          </a:stretch>
        </p:blipFill>
        <p:spPr>
          <a:xfrm>
            <a:off x="8662086" y="1322117"/>
            <a:ext cx="3529914" cy="4559301"/>
          </a:xfrm>
          <a:prstGeom prst="rect">
            <a:avLst/>
          </a:prstGeom>
        </p:spPr>
      </p:pic>
    </p:spTree>
    <p:extLst>
      <p:ext uri="{BB962C8B-B14F-4D97-AF65-F5344CB8AC3E}">
        <p14:creationId xmlns:p14="http://schemas.microsoft.com/office/powerpoint/2010/main" val="1591677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D710-7A3C-4112-BA8F-3B9DDA807109}"/>
              </a:ext>
            </a:extLst>
          </p:cNvPr>
          <p:cNvSpPr>
            <a:spLocks noGrp="1"/>
          </p:cNvSpPr>
          <p:nvPr>
            <p:ph type="ctrTitle"/>
          </p:nvPr>
        </p:nvSpPr>
        <p:spPr>
          <a:xfrm>
            <a:off x="546100" y="0"/>
            <a:ext cx="11099800" cy="980982"/>
          </a:xfrm>
        </p:spPr>
        <p:txBody>
          <a:bodyPr>
            <a:noAutofit/>
            <a:scene3d>
              <a:camera prst="orthographicFront"/>
              <a:lightRig rig="soft" dir="t">
                <a:rot lat="0" lon="0" rev="15600000"/>
              </a:lightRig>
            </a:scene3d>
            <a:sp3d extrusionH="57150" prstMaterial="softEdge">
              <a:bevelT w="25400" h="38100"/>
            </a:sp3d>
          </a:bodyPr>
          <a:lstStyle/>
          <a:p>
            <a:pPr algn="ctr"/>
            <a:r>
              <a:rPr lang="en-US" b="1" u="sng" cap="none" spc="50" dirty="0">
                <a:ln w="0"/>
                <a:solidFill>
                  <a:schemeClr val="accent4">
                    <a:lumMod val="7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Survey Preparedness: Survey</a:t>
            </a:r>
          </a:p>
        </p:txBody>
      </p:sp>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2" y="1231900"/>
            <a:ext cx="10961688" cy="4559301"/>
          </a:xfrm>
        </p:spPr>
        <p:txBody>
          <a:bodyPr>
            <a:normAutofit/>
          </a:bodyPr>
          <a:lstStyle/>
          <a:p>
            <a:endParaRPr lang="en-US" sz="2000" b="1" dirty="0">
              <a:solidFill>
                <a:srgbClr val="002060"/>
              </a:solidFill>
              <a:latin typeface="Arial Black" panose="020B0A040201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a:stretch>
            <a:fillRect/>
          </a:stretch>
        </p:blipFill>
        <p:spPr>
          <a:xfrm>
            <a:off x="4783673" y="6123431"/>
            <a:ext cx="2286004" cy="734569"/>
          </a:xfrm>
          <a:prstGeom prst="rect">
            <a:avLst/>
          </a:prstGeom>
        </p:spPr>
      </p:pic>
      <p:sp>
        <p:nvSpPr>
          <p:cNvPr id="3" name="TextBox 2">
            <a:extLst>
              <a:ext uri="{FF2B5EF4-FFF2-40B4-BE49-F238E27FC236}">
                <a16:creationId xmlns:a16="http://schemas.microsoft.com/office/drawing/2014/main" id="{2FDF8AE6-393B-4939-90A0-DDC12ACCB160}"/>
              </a:ext>
            </a:extLst>
          </p:cNvPr>
          <p:cNvSpPr txBox="1"/>
          <p:nvPr/>
        </p:nvSpPr>
        <p:spPr>
          <a:xfrm>
            <a:off x="1735464" y="922007"/>
            <a:ext cx="10305853" cy="5201424"/>
          </a:xfrm>
          <a:prstGeom prst="rect">
            <a:avLst/>
          </a:prstGeom>
          <a:noFill/>
        </p:spPr>
        <p:txBody>
          <a:bodyPr wrap="square" rtlCol="0">
            <a:spAutoFit/>
          </a:bodyPr>
          <a:lstStyle/>
          <a:p>
            <a:endParaRPr lang="en-US" sz="2400" b="1" dirty="0">
              <a:solidFill>
                <a:srgbClr val="002060"/>
              </a:solidFill>
              <a:latin typeface="Arial" panose="020B0604020202020204" pitchFamily="34" charset="0"/>
              <a:cs typeface="Arial" panose="020B0604020202020204" pitchFamily="34" charset="0"/>
            </a:endParaRPr>
          </a:p>
          <a:p>
            <a:r>
              <a:rPr lang="en-US" sz="3200" b="1" u="sng" dirty="0">
                <a:solidFill>
                  <a:srgbClr val="002060"/>
                </a:solidFill>
                <a:latin typeface="Arial" panose="020B0604020202020204" pitchFamily="34" charset="0"/>
                <a:cs typeface="Arial" panose="020B0604020202020204" pitchFamily="34" charset="0"/>
              </a:rPr>
              <a:t>P</a:t>
            </a:r>
            <a:r>
              <a:rPr lang="en-US" sz="2800" b="1" dirty="0">
                <a:solidFill>
                  <a:srgbClr val="002060"/>
                </a:solidFill>
                <a:latin typeface="Arial" panose="020B0604020202020204" pitchFamily="34" charset="0"/>
                <a:cs typeface="Arial" panose="020B0604020202020204" pitchFamily="34" charset="0"/>
              </a:rPr>
              <a:t>lace for the surveyor to work</a:t>
            </a:r>
          </a:p>
          <a:p>
            <a:r>
              <a:rPr lang="en-US" sz="3200" b="1" u="sng" dirty="0">
                <a:solidFill>
                  <a:srgbClr val="002060"/>
                </a:solidFill>
                <a:latin typeface="Arial" panose="020B0604020202020204" pitchFamily="34" charset="0"/>
                <a:cs typeface="Arial" panose="020B0604020202020204" pitchFamily="34" charset="0"/>
              </a:rPr>
              <a:t>L</a:t>
            </a:r>
            <a:r>
              <a:rPr lang="en-US" sz="2800" b="1" dirty="0">
                <a:solidFill>
                  <a:srgbClr val="002060"/>
                </a:solidFill>
                <a:latin typeface="Arial" panose="020B0604020202020204" pitchFamily="34" charset="0"/>
                <a:cs typeface="Arial" panose="020B0604020202020204" pitchFamily="34" charset="0"/>
              </a:rPr>
              <a:t>iaison to the Surveyor</a:t>
            </a:r>
          </a:p>
          <a:p>
            <a:r>
              <a:rPr lang="en-US" sz="3200" b="1" u="sng" dirty="0">
                <a:solidFill>
                  <a:srgbClr val="002060"/>
                </a:solidFill>
                <a:latin typeface="Arial" panose="020B0604020202020204" pitchFamily="34" charset="0"/>
                <a:cs typeface="Arial" panose="020B0604020202020204" pitchFamily="34" charset="0"/>
              </a:rPr>
              <a:t>E</a:t>
            </a:r>
            <a:r>
              <a:rPr lang="en-US" sz="2800" b="1" dirty="0">
                <a:solidFill>
                  <a:srgbClr val="002060"/>
                </a:solidFill>
                <a:latin typeface="Arial" panose="020B0604020202020204" pitchFamily="34" charset="0"/>
                <a:cs typeface="Arial" panose="020B0604020202020204" pitchFamily="34" charset="0"/>
              </a:rPr>
              <a:t>ngage Staff</a:t>
            </a:r>
          </a:p>
          <a:p>
            <a:r>
              <a:rPr lang="en-US" sz="3200" b="1" u="sng" dirty="0">
                <a:solidFill>
                  <a:srgbClr val="002060"/>
                </a:solidFill>
                <a:latin typeface="Arial" panose="020B0604020202020204" pitchFamily="34" charset="0"/>
                <a:cs typeface="Arial" panose="020B0604020202020204" pitchFamily="34" charset="0"/>
              </a:rPr>
              <a:t>A</a:t>
            </a:r>
            <a:r>
              <a:rPr lang="en-US" sz="2800" b="1" dirty="0">
                <a:solidFill>
                  <a:srgbClr val="002060"/>
                </a:solidFill>
                <a:latin typeface="Arial" panose="020B0604020202020204" pitchFamily="34" charset="0"/>
                <a:cs typeface="Arial" panose="020B0604020202020204" pitchFamily="34" charset="0"/>
              </a:rPr>
              <a:t>ccess to medical records, policies, personnel records, certifications, registrations, BLS, etc.  All EASILY available</a:t>
            </a:r>
          </a:p>
          <a:p>
            <a:r>
              <a:rPr lang="en-US" sz="3200" b="1" u="sng" dirty="0">
                <a:solidFill>
                  <a:srgbClr val="002060"/>
                </a:solidFill>
                <a:latin typeface="Arial" panose="020B0604020202020204" pitchFamily="34" charset="0"/>
                <a:cs typeface="Arial" panose="020B0604020202020204" pitchFamily="34" charset="0"/>
              </a:rPr>
              <a:t>S</a:t>
            </a:r>
            <a:r>
              <a:rPr lang="en-US" sz="2800" b="1" dirty="0">
                <a:solidFill>
                  <a:srgbClr val="002060"/>
                </a:solidFill>
                <a:latin typeface="Arial" panose="020B0604020202020204" pitchFamily="34" charset="0"/>
                <a:cs typeface="Arial" panose="020B0604020202020204" pitchFamily="34" charset="0"/>
              </a:rPr>
              <a:t>urvey Results – Review!</a:t>
            </a:r>
          </a:p>
          <a:p>
            <a:r>
              <a:rPr lang="en-US" sz="3200" b="1" u="sng" dirty="0">
                <a:solidFill>
                  <a:srgbClr val="002060"/>
                </a:solidFill>
                <a:latin typeface="Arial" panose="020B0604020202020204" pitchFamily="34" charset="0"/>
                <a:cs typeface="Arial" panose="020B0604020202020204" pitchFamily="34" charset="0"/>
              </a:rPr>
              <a:t>E</a:t>
            </a:r>
            <a:r>
              <a:rPr lang="en-US" sz="2800" b="1" dirty="0">
                <a:solidFill>
                  <a:srgbClr val="002060"/>
                </a:solidFill>
                <a:latin typeface="Arial" panose="020B0604020202020204" pitchFamily="34" charset="0"/>
                <a:cs typeface="Arial" panose="020B0604020202020204" pitchFamily="34" charset="0"/>
              </a:rPr>
              <a:t>ngage staff frequently!</a:t>
            </a:r>
          </a:p>
          <a:p>
            <a:r>
              <a:rPr lang="en-US" sz="3200" b="1" u="sng" dirty="0">
                <a:solidFill>
                  <a:srgbClr val="002060"/>
                </a:solidFill>
                <a:latin typeface="Arial" panose="020B0604020202020204" pitchFamily="34" charset="0"/>
                <a:cs typeface="Arial" panose="020B0604020202020204" pitchFamily="34" charset="0"/>
              </a:rPr>
              <a:t>R</a:t>
            </a:r>
            <a:r>
              <a:rPr lang="en-US" sz="2800" b="1" dirty="0">
                <a:solidFill>
                  <a:srgbClr val="002060"/>
                </a:solidFill>
                <a:latin typeface="Arial" panose="020B0604020202020204" pitchFamily="34" charset="0"/>
                <a:cs typeface="Arial" panose="020B0604020202020204" pitchFamily="34" charset="0"/>
              </a:rPr>
              <a:t>egulations – Read!</a:t>
            </a:r>
          </a:p>
          <a:p>
            <a:endParaRPr lang="en-US" sz="2400" b="1" dirty="0">
              <a:solidFill>
                <a:srgbClr val="002060"/>
              </a:solidFill>
              <a:latin typeface="Arial" panose="020B0604020202020204" pitchFamily="34" charset="0"/>
              <a:cs typeface="Arial" panose="020B0604020202020204" pitchFamily="34" charset="0"/>
            </a:endParaRPr>
          </a:p>
          <a:p>
            <a:r>
              <a:rPr lang="en-US" sz="3200" b="1" dirty="0">
                <a:solidFill>
                  <a:srgbClr val="002060"/>
                </a:solidFill>
                <a:latin typeface="Arial" panose="020B0604020202020204" pitchFamily="34" charset="0"/>
                <a:cs typeface="Arial" panose="020B0604020202020204" pitchFamily="34" charset="0"/>
              </a:rPr>
              <a:t>Be a PLEASER!!!!</a:t>
            </a:r>
          </a:p>
        </p:txBody>
      </p:sp>
    </p:spTree>
    <p:extLst>
      <p:ext uri="{BB962C8B-B14F-4D97-AF65-F5344CB8AC3E}">
        <p14:creationId xmlns:p14="http://schemas.microsoft.com/office/powerpoint/2010/main" val="158785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D710-7A3C-4112-BA8F-3B9DDA807109}"/>
              </a:ext>
            </a:extLst>
          </p:cNvPr>
          <p:cNvSpPr>
            <a:spLocks noGrp="1"/>
          </p:cNvSpPr>
          <p:nvPr>
            <p:ph type="ctrTitle"/>
          </p:nvPr>
        </p:nvSpPr>
        <p:spPr>
          <a:xfrm>
            <a:off x="546100" y="0"/>
            <a:ext cx="11099800" cy="980982"/>
          </a:xfrm>
        </p:spPr>
        <p:txBody>
          <a:bodyPr>
            <a:noAutofit/>
            <a:scene3d>
              <a:camera prst="orthographicFront"/>
              <a:lightRig rig="soft" dir="t">
                <a:rot lat="0" lon="0" rev="15600000"/>
              </a:lightRig>
            </a:scene3d>
            <a:sp3d extrusionH="57150" prstMaterial="softEdge">
              <a:bevelT w="25400" h="38100"/>
            </a:sp3d>
          </a:bodyPr>
          <a:lstStyle/>
          <a:p>
            <a:pPr algn="ctr"/>
            <a:r>
              <a:rPr lang="en-US" b="1" u="sng" cap="none" spc="50" dirty="0">
                <a:ln w="0"/>
                <a:solidFill>
                  <a:schemeClr val="accent4">
                    <a:lumMod val="7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Most Common Deficiencies</a:t>
            </a:r>
          </a:p>
        </p:txBody>
      </p:sp>
      <p:sp>
        <p:nvSpPr>
          <p:cNvPr id="6" name="Subtitle 5">
            <a:extLst>
              <a:ext uri="{FF2B5EF4-FFF2-40B4-BE49-F238E27FC236}">
                <a16:creationId xmlns:a16="http://schemas.microsoft.com/office/drawing/2014/main" id="{AE3A73E0-F81F-4C00-9F81-4030332A96D8}"/>
              </a:ext>
            </a:extLst>
          </p:cNvPr>
          <p:cNvSpPr>
            <a:spLocks noGrp="1"/>
          </p:cNvSpPr>
          <p:nvPr>
            <p:ph type="subTitle" idx="1"/>
          </p:nvPr>
        </p:nvSpPr>
        <p:spPr>
          <a:xfrm>
            <a:off x="684212" y="1231900"/>
            <a:ext cx="10961688" cy="4559301"/>
          </a:xfrm>
        </p:spPr>
        <p:txBody>
          <a:bodyPr>
            <a:normAutofit/>
          </a:bodyPr>
          <a:lstStyle/>
          <a:p>
            <a:endParaRPr lang="en-US" sz="2000" b="1" dirty="0">
              <a:solidFill>
                <a:srgbClr val="002060"/>
              </a:solidFill>
              <a:latin typeface="Arial Black" panose="020B0A04020102020204" pitchFamily="34" charset="0"/>
              <a:cs typeface="Arial" panose="020B0604020202020204" pitchFamily="34" charset="0"/>
            </a:endParaRPr>
          </a:p>
          <a:p>
            <a:pPr marL="342900" indent="-342900"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Medication Management</a:t>
            </a:r>
          </a:p>
          <a:p>
            <a:pPr marL="800100" lvl="1" indent="-342900"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Single Dose vs Multi-Dose Vials</a:t>
            </a:r>
          </a:p>
          <a:p>
            <a:pPr marL="800100" lvl="1" indent="-342900"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Drugs not secure</a:t>
            </a:r>
          </a:p>
          <a:p>
            <a:pPr marL="0" lvl="1"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     NP/PA not signing off on policies</a:t>
            </a:r>
          </a:p>
          <a:p>
            <a:pPr marL="0" lvl="1"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    Emergency Preparedness</a:t>
            </a:r>
          </a:p>
          <a:p>
            <a:pPr marL="457200" lvl="2"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No exercise or after-action report</a:t>
            </a:r>
          </a:p>
          <a:p>
            <a:pPr marL="457200" lvl="2"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No plan</a:t>
            </a:r>
          </a:p>
          <a:p>
            <a:pPr marL="457200" lvl="2"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No HVA</a:t>
            </a:r>
          </a:p>
          <a:p>
            <a:pPr marL="0" lvl="2" indent="457200"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Chart Reviews missing</a:t>
            </a:r>
          </a:p>
          <a:p>
            <a:pPr marL="0" lvl="2" indent="457200"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Infection Control</a:t>
            </a:r>
          </a:p>
          <a:p>
            <a:pPr marL="0" lvl="2" indent="457200"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Missing policies</a:t>
            </a:r>
          </a:p>
          <a:p>
            <a:pPr marL="0" lvl="2" indent="457200" algn="l">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Expired Items</a:t>
            </a:r>
          </a:p>
        </p:txBody>
      </p:sp>
      <p:pic>
        <p:nvPicPr>
          <p:cNvPr id="5" name="Picture 4">
            <a:extLst>
              <a:ext uri="{FF2B5EF4-FFF2-40B4-BE49-F238E27FC236}">
                <a16:creationId xmlns:a16="http://schemas.microsoft.com/office/drawing/2014/main" id="{9C254E64-E18F-4F41-A762-E4C1FC6DEA38}"/>
              </a:ext>
            </a:extLst>
          </p:cNvPr>
          <p:cNvPicPr>
            <a:picLocks noChangeAspect="1"/>
          </p:cNvPicPr>
          <p:nvPr/>
        </p:nvPicPr>
        <p:blipFill>
          <a:blip r:embed="rId3"/>
          <a:stretch>
            <a:fillRect/>
          </a:stretch>
        </p:blipFill>
        <p:spPr>
          <a:xfrm>
            <a:off x="4783673" y="6123431"/>
            <a:ext cx="2286004" cy="734569"/>
          </a:xfrm>
          <a:prstGeom prst="rect">
            <a:avLst/>
          </a:prstGeom>
        </p:spPr>
      </p:pic>
    </p:spTree>
    <p:extLst>
      <p:ext uri="{BB962C8B-B14F-4D97-AF65-F5344CB8AC3E}">
        <p14:creationId xmlns:p14="http://schemas.microsoft.com/office/powerpoint/2010/main" val="178239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0B55-B9AD-42C7-860C-2CEEC429562D}"/>
              </a:ext>
            </a:extLst>
          </p:cNvPr>
          <p:cNvSpPr>
            <a:spLocks noGrp="1"/>
          </p:cNvSpPr>
          <p:nvPr>
            <p:ph type="title"/>
          </p:nvPr>
        </p:nvSpPr>
        <p:spPr/>
        <p:txBody>
          <a:bodyPr/>
          <a:lstStyle/>
          <a:p>
            <a:r>
              <a:rPr lang="en-US" dirty="0"/>
              <a:t>Mental health Telehealth</a:t>
            </a:r>
          </a:p>
        </p:txBody>
      </p:sp>
      <p:sp>
        <p:nvSpPr>
          <p:cNvPr id="3" name="Content Placeholder 2">
            <a:extLst>
              <a:ext uri="{FF2B5EF4-FFF2-40B4-BE49-F238E27FC236}">
                <a16:creationId xmlns:a16="http://schemas.microsoft.com/office/drawing/2014/main" id="{6669ADDA-AF0C-4701-A1A5-40C64E02EC9E}"/>
              </a:ext>
            </a:extLst>
          </p:cNvPr>
          <p:cNvSpPr>
            <a:spLocks noGrp="1"/>
          </p:cNvSpPr>
          <p:nvPr>
            <p:ph idx="1"/>
          </p:nvPr>
        </p:nvSpPr>
        <p:spPr/>
        <p:txBody>
          <a:bodyPr/>
          <a:lstStyle/>
          <a:p>
            <a:r>
              <a:rPr lang="en-US" dirty="0"/>
              <a:t>Prior to PHE, not allowed</a:t>
            </a:r>
          </a:p>
          <a:p>
            <a:r>
              <a:rPr lang="en-US" dirty="0"/>
              <a:t>Mental Health services provided via telehealth are permanently covered by Medicare in RHCs</a:t>
            </a:r>
          </a:p>
          <a:p>
            <a:pPr lvl="1"/>
            <a:r>
              <a:rPr lang="en-US" dirty="0"/>
              <a:t>RHCs receive their All-Inclusive Rate</a:t>
            </a:r>
          </a:p>
          <a:p>
            <a:pPr lvl="1"/>
            <a:r>
              <a:rPr lang="en-US" dirty="0"/>
              <a:t>Cost and encounters are included on the cost report</a:t>
            </a:r>
          </a:p>
          <a:p>
            <a:pPr marL="228600" lvl="1"/>
            <a:r>
              <a:rPr lang="en-US" dirty="0"/>
              <a:t>Occasional in-person visit requirement currently waived through December 31, 2024</a:t>
            </a:r>
          </a:p>
        </p:txBody>
      </p:sp>
      <p:pic>
        <p:nvPicPr>
          <p:cNvPr id="4" name="Picture 3">
            <a:extLst>
              <a:ext uri="{FF2B5EF4-FFF2-40B4-BE49-F238E27FC236}">
                <a16:creationId xmlns:a16="http://schemas.microsoft.com/office/drawing/2014/main" id="{8FAB066A-4640-48A2-9262-3F3840C953E6}"/>
              </a:ext>
            </a:extLst>
          </p:cNvPr>
          <p:cNvPicPr>
            <a:picLocks noChangeAspect="1"/>
          </p:cNvPicPr>
          <p:nvPr/>
        </p:nvPicPr>
        <p:blipFill>
          <a:blip r:embed="rId2"/>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1484013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31DC-7234-4535-8B60-F0815113D23E}"/>
              </a:ext>
            </a:extLst>
          </p:cNvPr>
          <p:cNvSpPr>
            <a:spLocks noGrp="1"/>
          </p:cNvSpPr>
          <p:nvPr>
            <p:ph type="title"/>
          </p:nvPr>
        </p:nvSpPr>
        <p:spPr>
          <a:xfrm>
            <a:off x="3826475" y="3016789"/>
            <a:ext cx="7182913" cy="661166"/>
          </a:xfrm>
          <a:noFill/>
          <a:ln>
            <a:noFill/>
          </a:ln>
        </p:spPr>
        <p:txBody>
          <a:bodyPr>
            <a:noAutofit/>
          </a:bodyPr>
          <a:lstStyle/>
          <a:p>
            <a:pPr algn="ctr">
              <a:buClr>
                <a:schemeClr val="tx2">
                  <a:lumMod val="40000"/>
                  <a:lumOff val="60000"/>
                </a:schemeClr>
              </a:buClr>
            </a:pPr>
            <a:r>
              <a:rPr lang="en-US" sz="2100" b="1" i="1" cap="none" dirty="0">
                <a:solidFill>
                  <a:schemeClr val="accent5">
                    <a:lumMod val="50000"/>
                  </a:schemeClr>
                </a:solidFill>
                <a:latin typeface="Times New Roman" panose="02020603050405020304" pitchFamily="18" charset="0"/>
                <a:cs typeface="Times New Roman" panose="02020603050405020304" pitchFamily="18" charset="0"/>
              </a:rPr>
              <a:t>Credentialing &amp; Enrollment, Medical Billing, RHC &amp; Compliance Services</a:t>
            </a:r>
          </a:p>
        </p:txBody>
      </p:sp>
      <p:pic>
        <p:nvPicPr>
          <p:cNvPr id="7" name="Content Placeholder 6">
            <a:extLst>
              <a:ext uri="{FF2B5EF4-FFF2-40B4-BE49-F238E27FC236}">
                <a16:creationId xmlns:a16="http://schemas.microsoft.com/office/drawing/2014/main" id="{8C9D6755-40B4-4774-A0C8-8414CEABFD71}"/>
              </a:ext>
            </a:extLst>
          </p:cNvPr>
          <p:cNvPicPr>
            <a:picLocks noGrp="1" noChangeAspect="1"/>
          </p:cNvPicPr>
          <p:nvPr>
            <p:ph idx="1"/>
          </p:nvPr>
        </p:nvPicPr>
        <p:blipFill>
          <a:blip r:embed="rId3"/>
          <a:stretch>
            <a:fillRect/>
          </a:stretch>
        </p:blipFill>
        <p:spPr>
          <a:xfrm>
            <a:off x="1084521" y="225633"/>
            <a:ext cx="9622466" cy="3092020"/>
          </a:xfrm>
          <a:prstGeom prst="rect">
            <a:avLst/>
          </a:prstGeom>
        </p:spPr>
      </p:pic>
      <p:sp>
        <p:nvSpPr>
          <p:cNvPr id="8" name="TextBox 7">
            <a:extLst>
              <a:ext uri="{FF2B5EF4-FFF2-40B4-BE49-F238E27FC236}">
                <a16:creationId xmlns:a16="http://schemas.microsoft.com/office/drawing/2014/main" id="{5D1C91B4-0B29-4B73-BBA5-422BADAE3452}"/>
              </a:ext>
            </a:extLst>
          </p:cNvPr>
          <p:cNvSpPr txBox="1"/>
          <p:nvPr/>
        </p:nvSpPr>
        <p:spPr>
          <a:xfrm>
            <a:off x="1302059" y="5989786"/>
            <a:ext cx="9587881" cy="784830"/>
          </a:xfrm>
          <a:prstGeom prst="rect">
            <a:avLst/>
          </a:prstGeom>
          <a:noFill/>
        </p:spPr>
        <p:txBody>
          <a:bodyPr wrap="none" rtlCol="0">
            <a:spAutoFit/>
          </a:bodyPr>
          <a:lstStyle/>
          <a:p>
            <a:pPr algn="ctr"/>
            <a:r>
              <a:rPr lang="en-US" sz="2100" b="1" i="1" spc="50" dirty="0">
                <a:ln w="0"/>
                <a:effectLst>
                  <a:innerShdw blurRad="63500" dist="50800" dir="13500000">
                    <a:srgbClr val="000000">
                      <a:alpha val="50000"/>
                    </a:srgbClr>
                  </a:innerShdw>
                </a:effectLst>
                <a:latin typeface="Segoe Script" panose="030B0504020000000003" pitchFamily="66" charset="0"/>
                <a:cs typeface="Arial" panose="020B0604020202020204" pitchFamily="34" charset="0"/>
                <a:hlinkClick r:id="rId4">
                  <a:extLst>
                    <a:ext uri="{A12FA001-AC4F-418D-AE19-62706E023703}">
                      <ahyp:hlinkClr xmlns:ahyp="http://schemas.microsoft.com/office/drawing/2018/hyperlinkcolor" val="tx"/>
                    </a:ext>
                  </a:extLst>
                </a:hlinkClick>
              </a:rPr>
              <a:t>Don’t forget to sign up for Midwest Health Care’s Newsletter…  </a:t>
            </a:r>
          </a:p>
          <a:p>
            <a:pPr algn="ctr"/>
            <a:r>
              <a:rPr lang="en-US" sz="2400" b="1" dirty="0">
                <a:ln w="9525">
                  <a:solidFill>
                    <a:schemeClr val="bg1"/>
                  </a:solidFill>
                  <a:prstDash val="solid"/>
                </a:ln>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www.mwhc.net</a:t>
            </a:r>
            <a:r>
              <a:rPr lang="en-US" sz="2400" b="1" dirty="0">
                <a:ln w="9525">
                  <a:solidFill>
                    <a:schemeClr val="bg1"/>
                  </a:solidFill>
                  <a:prstDash val="solid"/>
                </a:ln>
                <a:solidFill>
                  <a:srgbClr val="0070C0"/>
                </a:solidFill>
                <a:latin typeface="Arial" panose="020B0604020202020204" pitchFamily="34" charset="0"/>
                <a:cs typeface="Arial" panose="020B0604020202020204" pitchFamily="34" charset="0"/>
              </a:rPr>
              <a:t>                   </a:t>
            </a:r>
            <a:r>
              <a:rPr lang="en-US" sz="2400" b="1" dirty="0">
                <a:ln w="9525">
                  <a:solidFill>
                    <a:schemeClr val="bg1"/>
                  </a:solidFill>
                  <a:prstDash val="solid"/>
                </a:ln>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www.yourcredentialingpartner.com</a:t>
            </a:r>
            <a:r>
              <a:rPr lang="en-US" sz="2400" b="1" dirty="0">
                <a:ln w="9525">
                  <a:solidFill>
                    <a:schemeClr val="bg1"/>
                  </a:solidFill>
                  <a:prstDash val="solid"/>
                </a:ln>
                <a:solidFill>
                  <a:srgbClr val="0070C0"/>
                </a:solidFill>
                <a:latin typeface="Arial" panose="020B0604020202020204" pitchFamily="34" charset="0"/>
                <a:cs typeface="Arial" panose="020B0604020202020204" pitchFamily="34" charset="0"/>
              </a:rPr>
              <a:t> </a:t>
            </a:r>
            <a:endParaRPr lang="en-US" dirty="0">
              <a:solidFill>
                <a:srgbClr val="0070C0"/>
              </a:solidFill>
            </a:endParaRPr>
          </a:p>
        </p:txBody>
      </p:sp>
      <p:sp>
        <p:nvSpPr>
          <p:cNvPr id="3" name="Rectangle 2">
            <a:extLst>
              <a:ext uri="{FF2B5EF4-FFF2-40B4-BE49-F238E27FC236}">
                <a16:creationId xmlns:a16="http://schemas.microsoft.com/office/drawing/2014/main" id="{DEB65701-D766-4F0F-8A4D-97716BF75E5B}"/>
              </a:ext>
            </a:extLst>
          </p:cNvPr>
          <p:cNvSpPr/>
          <p:nvPr/>
        </p:nvSpPr>
        <p:spPr>
          <a:xfrm>
            <a:off x="954472" y="3721269"/>
            <a:ext cx="3934436" cy="1754326"/>
          </a:xfrm>
          <a:prstGeom prst="rect">
            <a:avLst/>
          </a:prstGeom>
        </p:spPr>
        <p:txBody>
          <a:bodyPr wrap="square">
            <a:spAutoFit/>
          </a:bodyPr>
          <a:lstStyle/>
          <a:p>
            <a:pPr lvl="0" defTabSz="685800">
              <a:defRPr/>
            </a:pPr>
            <a:r>
              <a:rPr lang="en-US" sz="2000" b="1" dirty="0">
                <a:effectLst>
                  <a:outerShdw blurRad="50800" dist="38100" dir="2700000" algn="tl" rotWithShape="0">
                    <a:prstClr val="black">
                      <a:alpha val="40000"/>
                    </a:prstClr>
                  </a:outerShdw>
                </a:effectLst>
                <a:latin typeface="Times New Roman" panose="02020603050405020304" pitchFamily="18" charset="0"/>
                <a:ea typeface="Segoe UI Historic" panose="020B0502040204020203" pitchFamily="34" charset="0"/>
                <a:cs typeface="Times New Roman" panose="02020603050405020304" pitchFamily="18" charset="0"/>
              </a:rPr>
              <a:t>Mark Schultz, RN, BSN	</a:t>
            </a:r>
          </a:p>
          <a:p>
            <a:pPr lvl="0" defTabSz="685800">
              <a:defRPr/>
            </a:pPr>
            <a:r>
              <a:rPr lang="en-US" sz="1600" dirty="0">
                <a:effectLst>
                  <a:outerShdw blurRad="50800" dist="38100" dir="2700000" algn="tl" rotWithShape="0">
                    <a:prstClr val="black">
                      <a:alpha val="40000"/>
                    </a:prstClr>
                  </a:outerShdw>
                </a:effectLst>
                <a:latin typeface="Times New Roman" panose="02020603050405020304" pitchFamily="18" charset="0"/>
                <a:ea typeface="Segoe UI Historic" panose="020B0502040204020203" pitchFamily="34" charset="0"/>
                <a:cs typeface="Times New Roman" panose="02020603050405020304" pitchFamily="18" charset="0"/>
              </a:rPr>
              <a:t>Manager of Clinic Development &amp; Research</a:t>
            </a:r>
          </a:p>
          <a:p>
            <a:pPr lvl="0" defTabSz="685800">
              <a:defRPr/>
            </a:pPr>
            <a:r>
              <a:rPr lang="en-US" sz="2400" dirty="0">
                <a:solidFill>
                  <a:srgbClr val="0070C0"/>
                </a:solidFill>
                <a:effectLst>
                  <a:outerShdw blurRad="50800" dist="38100" dir="2700000" algn="tl" rotWithShape="0">
                    <a:prstClr val="black">
                      <a:alpha val="40000"/>
                    </a:prstClr>
                  </a:outerShdw>
                </a:effectLst>
                <a:latin typeface="Times New Roman" panose="02020603050405020304" pitchFamily="18" charset="0"/>
                <a:ea typeface="Segoe UI Historic" panose="020B0502040204020203" pitchFamily="34" charset="0"/>
                <a:cs typeface="Times New Roman" panose="02020603050405020304" pitchFamily="18" charset="0"/>
              </a:rPr>
              <a:t>mschultz@mwhc.net</a:t>
            </a:r>
          </a:p>
          <a:p>
            <a:pPr lvl="0" defTabSz="685800">
              <a:defRPr/>
            </a:pPr>
            <a:r>
              <a:rPr lang="en-US" sz="2400" dirty="0">
                <a:effectLst>
                  <a:outerShdw blurRad="50800" dist="38100" dir="2700000" algn="tl" rotWithShape="0">
                    <a:prstClr val="black">
                      <a:alpha val="40000"/>
                    </a:prstClr>
                  </a:outerShdw>
                </a:effectLst>
                <a:latin typeface="Times New Roman" panose="02020603050405020304" pitchFamily="18" charset="0"/>
                <a:ea typeface="Segoe UI Historic" panose="020B0502040204020203" pitchFamily="34" charset="0"/>
                <a:cs typeface="Times New Roman" panose="02020603050405020304" pitchFamily="18" charset="0"/>
              </a:rPr>
              <a:t>(573) 450-3735 cell</a:t>
            </a:r>
          </a:p>
          <a:p>
            <a:pPr lvl="0" defTabSz="685800">
              <a:defRPr/>
            </a:pPr>
            <a:r>
              <a:rPr lang="en-US" sz="2400" dirty="0">
                <a:effectLst>
                  <a:outerShdw blurRad="50800" dist="38100" dir="2700000" algn="tl" rotWithShape="0">
                    <a:prstClr val="black">
                      <a:alpha val="40000"/>
                    </a:prstClr>
                  </a:outerShdw>
                </a:effectLst>
                <a:latin typeface="Times New Roman" panose="02020603050405020304" pitchFamily="18" charset="0"/>
                <a:ea typeface="Segoe UI Historic" panose="020B0502040204020203" pitchFamily="34" charset="0"/>
                <a:cs typeface="Times New Roman" panose="02020603050405020304" pitchFamily="18" charset="0"/>
              </a:rPr>
              <a:t>(573) 335-4715 office</a:t>
            </a:r>
          </a:p>
        </p:txBody>
      </p:sp>
    </p:spTree>
    <p:extLst>
      <p:ext uri="{BB962C8B-B14F-4D97-AF65-F5344CB8AC3E}">
        <p14:creationId xmlns:p14="http://schemas.microsoft.com/office/powerpoint/2010/main" val="183035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0B55-B9AD-42C7-860C-2CEEC429562D}"/>
              </a:ext>
            </a:extLst>
          </p:cNvPr>
          <p:cNvSpPr>
            <a:spLocks noGrp="1"/>
          </p:cNvSpPr>
          <p:nvPr>
            <p:ph type="title"/>
          </p:nvPr>
        </p:nvSpPr>
        <p:spPr/>
        <p:txBody>
          <a:bodyPr/>
          <a:lstStyle/>
          <a:p>
            <a:r>
              <a:rPr lang="en-US" dirty="0"/>
              <a:t>Mental health Telehealth</a:t>
            </a:r>
          </a:p>
        </p:txBody>
      </p:sp>
      <p:pic>
        <p:nvPicPr>
          <p:cNvPr id="5" name="Content Placeholder 4">
            <a:extLst>
              <a:ext uri="{FF2B5EF4-FFF2-40B4-BE49-F238E27FC236}">
                <a16:creationId xmlns:a16="http://schemas.microsoft.com/office/drawing/2014/main" id="{FD872397-C2DB-4489-8CD2-21B6A25C3D28}"/>
              </a:ext>
            </a:extLst>
          </p:cNvPr>
          <p:cNvPicPr>
            <a:picLocks noGrp="1" noChangeAspect="1"/>
          </p:cNvPicPr>
          <p:nvPr>
            <p:ph idx="1"/>
          </p:nvPr>
        </p:nvPicPr>
        <p:blipFill>
          <a:blip r:embed="rId2"/>
          <a:stretch>
            <a:fillRect/>
          </a:stretch>
        </p:blipFill>
        <p:spPr>
          <a:xfrm>
            <a:off x="1661020" y="2424418"/>
            <a:ext cx="8300543" cy="3114375"/>
          </a:xfrm>
          <a:prstGeom prst="rect">
            <a:avLst/>
          </a:prstGeom>
        </p:spPr>
      </p:pic>
      <p:pic>
        <p:nvPicPr>
          <p:cNvPr id="4" name="Picture 3">
            <a:extLst>
              <a:ext uri="{FF2B5EF4-FFF2-40B4-BE49-F238E27FC236}">
                <a16:creationId xmlns:a16="http://schemas.microsoft.com/office/drawing/2014/main" id="{8FAB066A-4640-48A2-9262-3F3840C953E6}"/>
              </a:ext>
            </a:extLst>
          </p:cNvPr>
          <p:cNvPicPr>
            <a:picLocks noChangeAspect="1"/>
          </p:cNvPicPr>
          <p:nvPr/>
        </p:nvPicPr>
        <p:blipFill>
          <a:blip r:embed="rId3"/>
          <a:stretch>
            <a:fillRect/>
          </a:stretch>
        </p:blipFill>
        <p:spPr>
          <a:xfrm>
            <a:off x="4674616" y="5893308"/>
            <a:ext cx="2286004" cy="734569"/>
          </a:xfrm>
          <a:prstGeom prst="rect">
            <a:avLst/>
          </a:prstGeom>
        </p:spPr>
      </p:pic>
    </p:spTree>
    <p:extLst>
      <p:ext uri="{BB962C8B-B14F-4D97-AF65-F5344CB8AC3E}">
        <p14:creationId xmlns:p14="http://schemas.microsoft.com/office/powerpoint/2010/main" val="3957770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0B55-B9AD-42C7-860C-2CEEC429562D}"/>
              </a:ext>
            </a:extLst>
          </p:cNvPr>
          <p:cNvSpPr>
            <a:spLocks noGrp="1"/>
          </p:cNvSpPr>
          <p:nvPr>
            <p:ph type="title"/>
          </p:nvPr>
        </p:nvSpPr>
        <p:spPr>
          <a:xfrm>
            <a:off x="2231136" y="986376"/>
            <a:ext cx="7729728" cy="645994"/>
          </a:xfrm>
        </p:spPr>
        <p:txBody>
          <a:bodyPr>
            <a:normAutofit fontScale="90000"/>
          </a:bodyPr>
          <a:lstStyle/>
          <a:p>
            <a:r>
              <a:rPr lang="en-US" dirty="0"/>
              <a:t>Current Telehealth Billing</a:t>
            </a:r>
          </a:p>
        </p:txBody>
      </p:sp>
      <p:sp>
        <p:nvSpPr>
          <p:cNvPr id="3" name="Content Placeholder 2">
            <a:extLst>
              <a:ext uri="{FF2B5EF4-FFF2-40B4-BE49-F238E27FC236}">
                <a16:creationId xmlns:a16="http://schemas.microsoft.com/office/drawing/2014/main" id="{6669ADDA-AF0C-4701-A1A5-40C64E02EC9E}"/>
              </a:ext>
            </a:extLst>
          </p:cNvPr>
          <p:cNvSpPr>
            <a:spLocks noGrp="1"/>
          </p:cNvSpPr>
          <p:nvPr>
            <p:ph idx="1"/>
          </p:nvPr>
        </p:nvSpPr>
        <p:spPr/>
        <p:txBody>
          <a:bodyPr/>
          <a:lstStyle/>
          <a:p>
            <a:r>
              <a:rPr lang="en-US" dirty="0"/>
              <a:t>Prior to PHE, not allowed</a:t>
            </a:r>
          </a:p>
          <a:p>
            <a:r>
              <a:rPr lang="en-US" dirty="0"/>
              <a:t>Mental Health services provided via telehealth are permanently covered by Medicare in RHCs</a:t>
            </a:r>
          </a:p>
          <a:p>
            <a:pPr lvl="1"/>
            <a:r>
              <a:rPr lang="en-US" dirty="0"/>
              <a:t>RHCs receive their All-Inclusive Rate</a:t>
            </a:r>
          </a:p>
          <a:p>
            <a:pPr lvl="1"/>
            <a:r>
              <a:rPr lang="en-US" dirty="0"/>
              <a:t>Cost and encounters are included on the cost report</a:t>
            </a:r>
          </a:p>
          <a:p>
            <a:pPr marL="228600" lvl="1"/>
            <a:r>
              <a:rPr lang="en-US" dirty="0"/>
              <a:t>Occasional in-person visit requirement currently waived through December 31, 2024</a:t>
            </a:r>
          </a:p>
        </p:txBody>
      </p:sp>
      <p:pic>
        <p:nvPicPr>
          <p:cNvPr id="4" name="Picture 3">
            <a:extLst>
              <a:ext uri="{FF2B5EF4-FFF2-40B4-BE49-F238E27FC236}">
                <a16:creationId xmlns:a16="http://schemas.microsoft.com/office/drawing/2014/main" id="{8FAB066A-4640-48A2-9262-3F3840C953E6}"/>
              </a:ext>
            </a:extLst>
          </p:cNvPr>
          <p:cNvPicPr>
            <a:picLocks noChangeAspect="1"/>
          </p:cNvPicPr>
          <p:nvPr/>
        </p:nvPicPr>
        <p:blipFill>
          <a:blip r:embed="rId2"/>
          <a:stretch>
            <a:fillRect/>
          </a:stretch>
        </p:blipFill>
        <p:spPr>
          <a:xfrm>
            <a:off x="4674616" y="5893308"/>
            <a:ext cx="2286004" cy="734569"/>
          </a:xfrm>
          <a:prstGeom prst="rect">
            <a:avLst/>
          </a:prstGeom>
        </p:spPr>
      </p:pic>
      <p:pic>
        <p:nvPicPr>
          <p:cNvPr id="5" name="Picture 4">
            <a:extLst>
              <a:ext uri="{FF2B5EF4-FFF2-40B4-BE49-F238E27FC236}">
                <a16:creationId xmlns:a16="http://schemas.microsoft.com/office/drawing/2014/main" id="{A83185AF-2E79-4DB9-8D3B-8643AFAF7612}"/>
              </a:ext>
            </a:extLst>
          </p:cNvPr>
          <p:cNvPicPr>
            <a:picLocks noChangeAspect="1"/>
          </p:cNvPicPr>
          <p:nvPr/>
        </p:nvPicPr>
        <p:blipFill>
          <a:blip r:embed="rId3"/>
          <a:stretch>
            <a:fillRect/>
          </a:stretch>
        </p:blipFill>
        <p:spPr>
          <a:xfrm>
            <a:off x="1300293" y="1720496"/>
            <a:ext cx="9370503" cy="4084686"/>
          </a:xfrm>
          <a:prstGeom prst="rect">
            <a:avLst/>
          </a:prstGeom>
        </p:spPr>
      </p:pic>
    </p:spTree>
    <p:extLst>
      <p:ext uri="{BB962C8B-B14F-4D97-AF65-F5344CB8AC3E}">
        <p14:creationId xmlns:p14="http://schemas.microsoft.com/office/powerpoint/2010/main" val="398935898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2201</TotalTime>
  <Words>6529</Words>
  <Application>Microsoft Office PowerPoint</Application>
  <PresentationFormat>Widescreen</PresentationFormat>
  <Paragraphs>672</Paragraphs>
  <Slides>70</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Arial Black</vt:lpstr>
      <vt:lpstr>Calibri</vt:lpstr>
      <vt:lpstr>Courier New</vt:lpstr>
      <vt:lpstr>Gill Sans MT</vt:lpstr>
      <vt:lpstr>Script MT Bold</vt:lpstr>
      <vt:lpstr>Segoe Script</vt:lpstr>
      <vt:lpstr>Times New Roman</vt:lpstr>
      <vt:lpstr>Wingdings</vt:lpstr>
      <vt:lpstr>Parcel</vt:lpstr>
      <vt:lpstr>PowerPoint Presentation</vt:lpstr>
      <vt:lpstr>Agenda</vt:lpstr>
      <vt:lpstr>The End of the Covid-19 Public health Emergency</vt:lpstr>
      <vt:lpstr>End of the PHE</vt:lpstr>
      <vt:lpstr>End of the PHE</vt:lpstr>
      <vt:lpstr>Telehealth</vt:lpstr>
      <vt:lpstr>Mental health Telehealth</vt:lpstr>
      <vt:lpstr>Mental health Telehealth</vt:lpstr>
      <vt:lpstr>Current Telehealth Billing</vt:lpstr>
      <vt:lpstr>CONSOLIDATED APPROPRIATIONS ACT OF 2023</vt:lpstr>
      <vt:lpstr>CENSUS UPDATE</vt:lpstr>
      <vt:lpstr>Compliance</vt:lpstr>
      <vt:lpstr>Program Evaluation</vt:lpstr>
      <vt:lpstr>Why?</vt:lpstr>
      <vt:lpstr>What?</vt:lpstr>
      <vt:lpstr>Who</vt:lpstr>
      <vt:lpstr>How?</vt:lpstr>
      <vt:lpstr>The Facility Review</vt:lpstr>
      <vt:lpstr>The Facility Review</vt:lpstr>
      <vt:lpstr>The Chart Review</vt:lpstr>
      <vt:lpstr>The Chart Review</vt:lpstr>
      <vt:lpstr>The Chart Review</vt:lpstr>
      <vt:lpstr>The Chart Review</vt:lpstr>
      <vt:lpstr>The Policy Review</vt:lpstr>
      <vt:lpstr>The Policy Review</vt:lpstr>
      <vt:lpstr>The Final report</vt:lpstr>
      <vt:lpstr>Emergency Preparedness</vt:lpstr>
      <vt:lpstr>PowerPoint Presentation</vt:lpstr>
      <vt:lpstr>PowerPoint Presentation</vt:lpstr>
      <vt:lpstr>Emergency Plan</vt:lpstr>
      <vt:lpstr>Risk assessment tool</vt:lpstr>
      <vt:lpstr>Emergency Plan</vt:lpstr>
      <vt:lpstr>PowerPoint Presentation</vt:lpstr>
      <vt:lpstr>PowerPoint Presentation</vt:lpstr>
      <vt:lpstr>Emerging Infectious Disease</vt:lpstr>
      <vt:lpstr>PowerPoint Presentation</vt:lpstr>
      <vt:lpstr>Surge Planning</vt:lpstr>
      <vt:lpstr>Continuity of Care</vt:lpstr>
      <vt:lpstr>PowerPoint Presentation</vt:lpstr>
      <vt:lpstr>PowerPoint Presentation</vt:lpstr>
      <vt:lpstr>PowerPoint Presentation</vt:lpstr>
      <vt:lpstr>PowerPoint Presentation</vt:lpstr>
      <vt:lpstr>PowerPoint Presentation</vt:lpstr>
      <vt:lpstr>Policy Manual</vt:lpstr>
      <vt:lpstr>Title 42 Part 491</vt:lpstr>
      <vt:lpstr>42 CFR §491.7</vt:lpstr>
      <vt:lpstr>42 CFR §491.8(b)</vt:lpstr>
      <vt:lpstr>42 CFR §491.8(c), (c)(2)</vt:lpstr>
      <vt:lpstr>42 CFR §491.9(b)(3)</vt:lpstr>
      <vt:lpstr>42 CFR §491.9(b)(2)</vt:lpstr>
      <vt:lpstr>42 CFR §491.6(a), (b)</vt:lpstr>
      <vt:lpstr>42 CFR §491.9(c)(2)</vt:lpstr>
      <vt:lpstr>42 CFR §491.9(c)(3)</vt:lpstr>
      <vt:lpstr>CMS Memo - Guidance </vt:lpstr>
      <vt:lpstr>CMS Memo </vt:lpstr>
      <vt:lpstr>42 CFR §491.9(d)</vt:lpstr>
      <vt:lpstr>42 CFR §491.10(a)</vt:lpstr>
      <vt:lpstr>42 CFR §491.10(b)</vt:lpstr>
      <vt:lpstr>42 CFR §491.11</vt:lpstr>
      <vt:lpstr>42 CFR §491.12</vt:lpstr>
      <vt:lpstr>RHC Policy Overview</vt:lpstr>
      <vt:lpstr>Are we done yet?</vt:lpstr>
      <vt:lpstr>Survey Readiness</vt:lpstr>
      <vt:lpstr>Survey Preparedness</vt:lpstr>
      <vt:lpstr>Survey Preparedness</vt:lpstr>
      <vt:lpstr>Survey Readiness: Survey</vt:lpstr>
      <vt:lpstr>Survey Readiness</vt:lpstr>
      <vt:lpstr>Survey Preparedness: Survey</vt:lpstr>
      <vt:lpstr>Most Common Deficiencies</vt:lpstr>
      <vt:lpstr>Credentialing &amp; Enrollment, Medical Billing, RHC &amp; Compliance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Health Clinics</dc:title>
  <dc:creator>user93</dc:creator>
  <cp:lastModifiedBy>Mark Schultz</cp:lastModifiedBy>
  <cp:revision>119</cp:revision>
  <cp:lastPrinted>2023-04-13T16:13:43Z</cp:lastPrinted>
  <dcterms:created xsi:type="dcterms:W3CDTF">2019-04-05T19:22:14Z</dcterms:created>
  <dcterms:modified xsi:type="dcterms:W3CDTF">2023-05-26T14:31:10Z</dcterms:modified>
</cp:coreProperties>
</file>