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9"/>
  </p:notesMasterIdLst>
  <p:sldIdLst>
    <p:sldId id="273" r:id="rId2"/>
    <p:sldId id="261" r:id="rId3"/>
    <p:sldId id="262" r:id="rId4"/>
    <p:sldId id="263" r:id="rId5"/>
    <p:sldId id="264" r:id="rId6"/>
    <p:sldId id="285" r:id="rId7"/>
    <p:sldId id="323" r:id="rId8"/>
    <p:sldId id="286" r:id="rId9"/>
    <p:sldId id="287" r:id="rId10"/>
    <p:sldId id="290" r:id="rId11"/>
    <p:sldId id="292" r:id="rId12"/>
    <p:sldId id="291" r:id="rId13"/>
    <p:sldId id="295" r:id="rId14"/>
    <p:sldId id="296" r:id="rId15"/>
    <p:sldId id="297" r:id="rId16"/>
    <p:sldId id="299" r:id="rId17"/>
    <p:sldId id="300" r:id="rId18"/>
    <p:sldId id="325" r:id="rId19"/>
    <p:sldId id="326" r:id="rId20"/>
    <p:sldId id="260" r:id="rId21"/>
    <p:sldId id="327" r:id="rId22"/>
    <p:sldId id="324" r:id="rId23"/>
    <p:sldId id="328" r:id="rId24"/>
    <p:sldId id="329" r:id="rId25"/>
    <p:sldId id="330" r:id="rId26"/>
    <p:sldId id="284" r:id="rId27"/>
    <p:sldId id="28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623" autoAdjust="0"/>
    <p:restoredTop sz="94660"/>
  </p:normalViewPr>
  <p:slideViewPr>
    <p:cSldViewPr snapToGrid="0">
      <p:cViewPr varScale="1">
        <p:scale>
          <a:sx n="76" d="100"/>
          <a:sy n="76" d="100"/>
        </p:scale>
        <p:origin x="108"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1F6A3B-CB2D-4EB6-8E50-A7C2EA59276D}"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DEFC927B-72BD-4A9C-BEA5-878E0FEDABB4}">
      <dgm:prSet custT="1"/>
      <dgm:spPr/>
      <dgm:t>
        <a:bodyPr/>
        <a:lstStyle/>
        <a:p>
          <a:pPr algn="l" rtl="0"/>
          <a:r>
            <a:rPr lang="en-US" sz="2400" dirty="0" smtClean="0"/>
            <a:t>Strengthen collaborative efforts with partners and small rural hospitals.</a:t>
          </a:r>
          <a:endParaRPr lang="en-US" sz="2400" dirty="0"/>
        </a:p>
      </dgm:t>
    </dgm:pt>
    <dgm:pt modelId="{3BECEE12-79BF-45AA-AF86-00013E397768}" type="parTrans" cxnId="{FFE40F97-D4DE-4CB4-8BE4-B02C6E8A0CE9}">
      <dgm:prSet/>
      <dgm:spPr/>
      <dgm:t>
        <a:bodyPr/>
        <a:lstStyle/>
        <a:p>
          <a:endParaRPr lang="en-US"/>
        </a:p>
      </dgm:t>
    </dgm:pt>
    <dgm:pt modelId="{0650AC51-F9F0-431D-AAF3-AEA4B0F5B883}" type="sibTrans" cxnId="{FFE40F97-D4DE-4CB4-8BE4-B02C6E8A0CE9}">
      <dgm:prSet/>
      <dgm:spPr/>
      <dgm:t>
        <a:bodyPr/>
        <a:lstStyle/>
        <a:p>
          <a:endParaRPr lang="en-US"/>
        </a:p>
      </dgm:t>
    </dgm:pt>
    <dgm:pt modelId="{D054508A-974E-47C6-9828-7839AF9BB532}">
      <dgm:prSet custT="1"/>
      <dgm:spPr/>
      <dgm:t>
        <a:bodyPr/>
        <a:lstStyle/>
        <a:p>
          <a:pPr algn="l" rtl="0"/>
          <a:r>
            <a:rPr lang="en-US" sz="2400" dirty="0" smtClean="0"/>
            <a:t>Encourage small rural hospitals to collaborate mutually together to leverage funds. </a:t>
          </a:r>
          <a:endParaRPr lang="en-US" sz="2400" dirty="0"/>
        </a:p>
      </dgm:t>
    </dgm:pt>
    <dgm:pt modelId="{C4A6B0AC-136D-4AFD-83DC-ED0AEE917E54}" type="parTrans" cxnId="{073244EB-0F54-4C50-9A6E-818D34B96E50}">
      <dgm:prSet/>
      <dgm:spPr/>
      <dgm:t>
        <a:bodyPr/>
        <a:lstStyle/>
        <a:p>
          <a:endParaRPr lang="en-US"/>
        </a:p>
      </dgm:t>
    </dgm:pt>
    <dgm:pt modelId="{56674D5F-DA84-4F57-9B0A-3746987A91A3}" type="sibTrans" cxnId="{073244EB-0F54-4C50-9A6E-818D34B96E50}">
      <dgm:prSet/>
      <dgm:spPr/>
      <dgm:t>
        <a:bodyPr/>
        <a:lstStyle/>
        <a:p>
          <a:endParaRPr lang="en-US"/>
        </a:p>
      </dgm:t>
    </dgm:pt>
    <dgm:pt modelId="{0FEBA3F1-4DE8-4951-A630-49F5DD706CA7}">
      <dgm:prSet custT="1"/>
      <dgm:spPr/>
      <dgm:t>
        <a:bodyPr/>
        <a:lstStyle/>
        <a:p>
          <a:pPr algn="l" rtl="0"/>
          <a:r>
            <a:rPr lang="en-US" sz="2400" dirty="0" smtClean="0"/>
            <a:t>Platform for continued opportunities for small rural hospitals to share information and mutual ideas.  </a:t>
          </a:r>
          <a:endParaRPr lang="en-US" sz="2400" dirty="0"/>
        </a:p>
      </dgm:t>
    </dgm:pt>
    <dgm:pt modelId="{6C40914B-5EB3-4C89-8CDA-7AEF109A7F1D}" type="parTrans" cxnId="{A150E9E4-BD19-401D-B0E5-8BE4527C0A6E}">
      <dgm:prSet/>
      <dgm:spPr/>
      <dgm:t>
        <a:bodyPr/>
        <a:lstStyle/>
        <a:p>
          <a:endParaRPr lang="en-US"/>
        </a:p>
      </dgm:t>
    </dgm:pt>
    <dgm:pt modelId="{2394F6D7-0085-4BB4-A84F-38E7C40AD641}" type="sibTrans" cxnId="{A150E9E4-BD19-401D-B0E5-8BE4527C0A6E}">
      <dgm:prSet/>
      <dgm:spPr/>
      <dgm:t>
        <a:bodyPr/>
        <a:lstStyle/>
        <a:p>
          <a:endParaRPr lang="en-US"/>
        </a:p>
      </dgm:t>
    </dgm:pt>
    <dgm:pt modelId="{2C1E28A1-4E05-4C57-B1A5-8A5407C48818}" type="pres">
      <dgm:prSet presAssocID="{511F6A3B-CB2D-4EB6-8E50-A7C2EA59276D}" presName="Name0" presStyleCnt="0">
        <dgm:presLayoutVars>
          <dgm:dir/>
          <dgm:resizeHandles val="exact"/>
        </dgm:presLayoutVars>
      </dgm:prSet>
      <dgm:spPr/>
      <dgm:t>
        <a:bodyPr/>
        <a:lstStyle/>
        <a:p>
          <a:endParaRPr lang="en-US"/>
        </a:p>
      </dgm:t>
    </dgm:pt>
    <dgm:pt modelId="{71851607-437E-47A9-A8A5-AD98757A1821}" type="pres">
      <dgm:prSet presAssocID="{511F6A3B-CB2D-4EB6-8E50-A7C2EA59276D}" presName="fgShape" presStyleLbl="fgShp" presStyleIdx="0" presStyleCnt="1"/>
      <dgm:spPr/>
    </dgm:pt>
    <dgm:pt modelId="{4C2980D3-CC0D-4978-A941-5DBF48FA5DF0}" type="pres">
      <dgm:prSet presAssocID="{511F6A3B-CB2D-4EB6-8E50-A7C2EA59276D}" presName="linComp" presStyleCnt="0"/>
      <dgm:spPr/>
    </dgm:pt>
    <dgm:pt modelId="{E88B5D56-698A-4653-8D94-69E70F7C14FA}" type="pres">
      <dgm:prSet presAssocID="{DEFC927B-72BD-4A9C-BEA5-878E0FEDABB4}" presName="compNode" presStyleCnt="0"/>
      <dgm:spPr/>
    </dgm:pt>
    <dgm:pt modelId="{52AD55FB-E574-4022-8382-1C99FACD3672}" type="pres">
      <dgm:prSet presAssocID="{DEFC927B-72BD-4A9C-BEA5-878E0FEDABB4}" presName="bkgdShape" presStyleLbl="node1" presStyleIdx="0" presStyleCnt="3"/>
      <dgm:spPr/>
      <dgm:t>
        <a:bodyPr/>
        <a:lstStyle/>
        <a:p>
          <a:endParaRPr lang="en-US"/>
        </a:p>
      </dgm:t>
    </dgm:pt>
    <dgm:pt modelId="{17B7972C-6B52-4E91-947C-725D2379EC54}" type="pres">
      <dgm:prSet presAssocID="{DEFC927B-72BD-4A9C-BEA5-878E0FEDABB4}" presName="nodeTx" presStyleLbl="node1" presStyleIdx="0" presStyleCnt="3">
        <dgm:presLayoutVars>
          <dgm:bulletEnabled val="1"/>
        </dgm:presLayoutVars>
      </dgm:prSet>
      <dgm:spPr/>
      <dgm:t>
        <a:bodyPr/>
        <a:lstStyle/>
        <a:p>
          <a:endParaRPr lang="en-US"/>
        </a:p>
      </dgm:t>
    </dgm:pt>
    <dgm:pt modelId="{31AEA012-444A-4935-A3EB-468BE69768B0}" type="pres">
      <dgm:prSet presAssocID="{DEFC927B-72BD-4A9C-BEA5-878E0FEDABB4}" presName="invisiNode" presStyleLbl="node1" presStyleIdx="0" presStyleCnt="3"/>
      <dgm:spPr/>
    </dgm:pt>
    <dgm:pt modelId="{BE577E73-2DEB-443A-AF9F-6E80AF1C6DEB}" type="pres">
      <dgm:prSet presAssocID="{DEFC927B-72BD-4A9C-BEA5-878E0FEDABB4}"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44000" r="-44000"/>
          </a:stretch>
        </a:blipFill>
      </dgm:spPr>
    </dgm:pt>
    <dgm:pt modelId="{7D91EA83-6AA9-4D85-8F0C-5894E7CE079A}" type="pres">
      <dgm:prSet presAssocID="{0650AC51-F9F0-431D-AAF3-AEA4B0F5B883}" presName="sibTrans" presStyleLbl="sibTrans2D1" presStyleIdx="0" presStyleCnt="0"/>
      <dgm:spPr/>
      <dgm:t>
        <a:bodyPr/>
        <a:lstStyle/>
        <a:p>
          <a:endParaRPr lang="en-US"/>
        </a:p>
      </dgm:t>
    </dgm:pt>
    <dgm:pt modelId="{2780D608-B19E-476F-A18F-93A406DB22C2}" type="pres">
      <dgm:prSet presAssocID="{D054508A-974E-47C6-9828-7839AF9BB532}" presName="compNode" presStyleCnt="0"/>
      <dgm:spPr/>
    </dgm:pt>
    <dgm:pt modelId="{20A82C27-0C7D-4C6A-8ECE-82E2C9F7D54B}" type="pres">
      <dgm:prSet presAssocID="{D054508A-974E-47C6-9828-7839AF9BB532}" presName="bkgdShape" presStyleLbl="node1" presStyleIdx="1" presStyleCnt="3"/>
      <dgm:spPr/>
      <dgm:t>
        <a:bodyPr/>
        <a:lstStyle/>
        <a:p>
          <a:endParaRPr lang="en-US"/>
        </a:p>
      </dgm:t>
    </dgm:pt>
    <dgm:pt modelId="{51CDDDC7-975C-45B5-8F8C-E490944C707A}" type="pres">
      <dgm:prSet presAssocID="{D054508A-974E-47C6-9828-7839AF9BB532}" presName="nodeTx" presStyleLbl="node1" presStyleIdx="1" presStyleCnt="3">
        <dgm:presLayoutVars>
          <dgm:bulletEnabled val="1"/>
        </dgm:presLayoutVars>
      </dgm:prSet>
      <dgm:spPr/>
      <dgm:t>
        <a:bodyPr/>
        <a:lstStyle/>
        <a:p>
          <a:endParaRPr lang="en-US"/>
        </a:p>
      </dgm:t>
    </dgm:pt>
    <dgm:pt modelId="{31262263-FEE2-4871-8F52-64D32E27B4FE}" type="pres">
      <dgm:prSet presAssocID="{D054508A-974E-47C6-9828-7839AF9BB532}" presName="invisiNode" presStyleLbl="node1" presStyleIdx="1" presStyleCnt="3"/>
      <dgm:spPr/>
    </dgm:pt>
    <dgm:pt modelId="{36A071C8-DF2C-4B68-96C7-E0E7AAFA8E6A}" type="pres">
      <dgm:prSet presAssocID="{D054508A-974E-47C6-9828-7839AF9BB532}" presName="imagNod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9000" r="-39000"/>
          </a:stretch>
        </a:blipFill>
      </dgm:spPr>
    </dgm:pt>
    <dgm:pt modelId="{55D27F59-AC6D-41E3-AB37-68E532558AA9}" type="pres">
      <dgm:prSet presAssocID="{56674D5F-DA84-4F57-9B0A-3746987A91A3}" presName="sibTrans" presStyleLbl="sibTrans2D1" presStyleIdx="0" presStyleCnt="0"/>
      <dgm:spPr/>
      <dgm:t>
        <a:bodyPr/>
        <a:lstStyle/>
        <a:p>
          <a:endParaRPr lang="en-US"/>
        </a:p>
      </dgm:t>
    </dgm:pt>
    <dgm:pt modelId="{2A344E7A-5668-4105-860F-416611F18E81}" type="pres">
      <dgm:prSet presAssocID="{0FEBA3F1-4DE8-4951-A630-49F5DD706CA7}" presName="compNode" presStyleCnt="0"/>
      <dgm:spPr/>
    </dgm:pt>
    <dgm:pt modelId="{DA5DD7A3-5736-4D7C-A4D5-1A173990B713}" type="pres">
      <dgm:prSet presAssocID="{0FEBA3F1-4DE8-4951-A630-49F5DD706CA7}" presName="bkgdShape" presStyleLbl="node1" presStyleIdx="2" presStyleCnt="3"/>
      <dgm:spPr/>
      <dgm:t>
        <a:bodyPr/>
        <a:lstStyle/>
        <a:p>
          <a:endParaRPr lang="en-US"/>
        </a:p>
      </dgm:t>
    </dgm:pt>
    <dgm:pt modelId="{1F68992B-EE08-40AD-ACAB-39BE6E6C6D56}" type="pres">
      <dgm:prSet presAssocID="{0FEBA3F1-4DE8-4951-A630-49F5DD706CA7}" presName="nodeTx" presStyleLbl="node1" presStyleIdx="2" presStyleCnt="3">
        <dgm:presLayoutVars>
          <dgm:bulletEnabled val="1"/>
        </dgm:presLayoutVars>
      </dgm:prSet>
      <dgm:spPr/>
      <dgm:t>
        <a:bodyPr/>
        <a:lstStyle/>
        <a:p>
          <a:endParaRPr lang="en-US"/>
        </a:p>
      </dgm:t>
    </dgm:pt>
    <dgm:pt modelId="{9877959A-8884-41F3-A818-CEF47FFB4D18}" type="pres">
      <dgm:prSet presAssocID="{0FEBA3F1-4DE8-4951-A630-49F5DD706CA7}" presName="invisiNode" presStyleLbl="node1" presStyleIdx="2" presStyleCnt="3"/>
      <dgm:spPr/>
    </dgm:pt>
    <dgm:pt modelId="{C1BCDF9D-3500-4E03-8E77-4DC0D5F5F19B}" type="pres">
      <dgm:prSet presAssocID="{0FEBA3F1-4DE8-4951-A630-49F5DD706CA7}" presName="imagNod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7000" r="-37000"/>
          </a:stretch>
        </a:blipFill>
      </dgm:spPr>
    </dgm:pt>
  </dgm:ptLst>
  <dgm:cxnLst>
    <dgm:cxn modelId="{073244EB-0F54-4C50-9A6E-818D34B96E50}" srcId="{511F6A3B-CB2D-4EB6-8E50-A7C2EA59276D}" destId="{D054508A-974E-47C6-9828-7839AF9BB532}" srcOrd="1" destOrd="0" parTransId="{C4A6B0AC-136D-4AFD-83DC-ED0AEE917E54}" sibTransId="{56674D5F-DA84-4F57-9B0A-3746987A91A3}"/>
    <dgm:cxn modelId="{D979B7D1-D818-489D-9B25-B1244B27CF59}" type="presOf" srcId="{511F6A3B-CB2D-4EB6-8E50-A7C2EA59276D}" destId="{2C1E28A1-4E05-4C57-B1A5-8A5407C48818}" srcOrd="0" destOrd="0" presId="urn:microsoft.com/office/officeart/2005/8/layout/hList7"/>
    <dgm:cxn modelId="{A9524A9B-D55D-4DDC-92D4-DF3C2976DDA2}" type="presOf" srcId="{D054508A-974E-47C6-9828-7839AF9BB532}" destId="{51CDDDC7-975C-45B5-8F8C-E490944C707A}" srcOrd="1" destOrd="0" presId="urn:microsoft.com/office/officeart/2005/8/layout/hList7"/>
    <dgm:cxn modelId="{1DE2E30A-79EC-4385-8FB5-049F78772058}" type="presOf" srcId="{DEFC927B-72BD-4A9C-BEA5-878E0FEDABB4}" destId="{17B7972C-6B52-4E91-947C-725D2379EC54}" srcOrd="1" destOrd="0" presId="urn:microsoft.com/office/officeart/2005/8/layout/hList7"/>
    <dgm:cxn modelId="{FFE40F97-D4DE-4CB4-8BE4-B02C6E8A0CE9}" srcId="{511F6A3B-CB2D-4EB6-8E50-A7C2EA59276D}" destId="{DEFC927B-72BD-4A9C-BEA5-878E0FEDABB4}" srcOrd="0" destOrd="0" parTransId="{3BECEE12-79BF-45AA-AF86-00013E397768}" sibTransId="{0650AC51-F9F0-431D-AAF3-AEA4B0F5B883}"/>
    <dgm:cxn modelId="{C91150C4-D9A9-45B5-A5BA-896DBA9B4A8F}" type="presOf" srcId="{0650AC51-F9F0-431D-AAF3-AEA4B0F5B883}" destId="{7D91EA83-6AA9-4D85-8F0C-5894E7CE079A}" srcOrd="0" destOrd="0" presId="urn:microsoft.com/office/officeart/2005/8/layout/hList7"/>
    <dgm:cxn modelId="{A150E9E4-BD19-401D-B0E5-8BE4527C0A6E}" srcId="{511F6A3B-CB2D-4EB6-8E50-A7C2EA59276D}" destId="{0FEBA3F1-4DE8-4951-A630-49F5DD706CA7}" srcOrd="2" destOrd="0" parTransId="{6C40914B-5EB3-4C89-8CDA-7AEF109A7F1D}" sibTransId="{2394F6D7-0085-4BB4-A84F-38E7C40AD641}"/>
    <dgm:cxn modelId="{316C6F78-7ACC-4136-B418-8957E82D724F}" type="presOf" srcId="{56674D5F-DA84-4F57-9B0A-3746987A91A3}" destId="{55D27F59-AC6D-41E3-AB37-68E532558AA9}" srcOrd="0" destOrd="0" presId="urn:microsoft.com/office/officeart/2005/8/layout/hList7"/>
    <dgm:cxn modelId="{295AB3B1-E67F-4AF0-99E9-13A7BD81D744}" type="presOf" srcId="{0FEBA3F1-4DE8-4951-A630-49F5DD706CA7}" destId="{1F68992B-EE08-40AD-ACAB-39BE6E6C6D56}" srcOrd="1" destOrd="0" presId="urn:microsoft.com/office/officeart/2005/8/layout/hList7"/>
    <dgm:cxn modelId="{5DBC1747-AEB7-4C08-886C-C54050D5C546}" type="presOf" srcId="{0FEBA3F1-4DE8-4951-A630-49F5DD706CA7}" destId="{DA5DD7A3-5736-4D7C-A4D5-1A173990B713}" srcOrd="0" destOrd="0" presId="urn:microsoft.com/office/officeart/2005/8/layout/hList7"/>
    <dgm:cxn modelId="{77AB8C6A-0799-44F5-BA19-8EFCEE5F2ECC}" type="presOf" srcId="{D054508A-974E-47C6-9828-7839AF9BB532}" destId="{20A82C27-0C7D-4C6A-8ECE-82E2C9F7D54B}" srcOrd="0" destOrd="0" presId="urn:microsoft.com/office/officeart/2005/8/layout/hList7"/>
    <dgm:cxn modelId="{8964CDA7-C7B3-4878-97F2-110127CC7391}" type="presOf" srcId="{DEFC927B-72BD-4A9C-BEA5-878E0FEDABB4}" destId="{52AD55FB-E574-4022-8382-1C99FACD3672}" srcOrd="0" destOrd="0" presId="urn:microsoft.com/office/officeart/2005/8/layout/hList7"/>
    <dgm:cxn modelId="{59499306-CEF8-48E0-A22D-5CDDD0AA61C8}" type="presParOf" srcId="{2C1E28A1-4E05-4C57-B1A5-8A5407C48818}" destId="{71851607-437E-47A9-A8A5-AD98757A1821}" srcOrd="0" destOrd="0" presId="urn:microsoft.com/office/officeart/2005/8/layout/hList7"/>
    <dgm:cxn modelId="{A366B6F5-58EA-4432-B64E-5064102C1457}" type="presParOf" srcId="{2C1E28A1-4E05-4C57-B1A5-8A5407C48818}" destId="{4C2980D3-CC0D-4978-A941-5DBF48FA5DF0}" srcOrd="1" destOrd="0" presId="urn:microsoft.com/office/officeart/2005/8/layout/hList7"/>
    <dgm:cxn modelId="{A3B487D1-B919-4E90-BAF3-6499F942CA6D}" type="presParOf" srcId="{4C2980D3-CC0D-4978-A941-5DBF48FA5DF0}" destId="{E88B5D56-698A-4653-8D94-69E70F7C14FA}" srcOrd="0" destOrd="0" presId="urn:microsoft.com/office/officeart/2005/8/layout/hList7"/>
    <dgm:cxn modelId="{7952D92B-5CBB-4A43-8E26-BC57BB59FB3F}" type="presParOf" srcId="{E88B5D56-698A-4653-8D94-69E70F7C14FA}" destId="{52AD55FB-E574-4022-8382-1C99FACD3672}" srcOrd="0" destOrd="0" presId="urn:microsoft.com/office/officeart/2005/8/layout/hList7"/>
    <dgm:cxn modelId="{FCD56AB0-C7CC-4D47-9A3D-955EE4139C3C}" type="presParOf" srcId="{E88B5D56-698A-4653-8D94-69E70F7C14FA}" destId="{17B7972C-6B52-4E91-947C-725D2379EC54}" srcOrd="1" destOrd="0" presId="urn:microsoft.com/office/officeart/2005/8/layout/hList7"/>
    <dgm:cxn modelId="{D4FE87D8-357C-40EF-9515-1FDCF8FFBF3A}" type="presParOf" srcId="{E88B5D56-698A-4653-8D94-69E70F7C14FA}" destId="{31AEA012-444A-4935-A3EB-468BE69768B0}" srcOrd="2" destOrd="0" presId="urn:microsoft.com/office/officeart/2005/8/layout/hList7"/>
    <dgm:cxn modelId="{6FCDB1C5-662B-42E1-B755-4E878D11BA89}" type="presParOf" srcId="{E88B5D56-698A-4653-8D94-69E70F7C14FA}" destId="{BE577E73-2DEB-443A-AF9F-6E80AF1C6DEB}" srcOrd="3" destOrd="0" presId="urn:microsoft.com/office/officeart/2005/8/layout/hList7"/>
    <dgm:cxn modelId="{2A3E8518-F87F-4315-94F9-029A749F374D}" type="presParOf" srcId="{4C2980D3-CC0D-4978-A941-5DBF48FA5DF0}" destId="{7D91EA83-6AA9-4D85-8F0C-5894E7CE079A}" srcOrd="1" destOrd="0" presId="urn:microsoft.com/office/officeart/2005/8/layout/hList7"/>
    <dgm:cxn modelId="{3954E685-1C60-4E70-8F60-47A3C8E41154}" type="presParOf" srcId="{4C2980D3-CC0D-4978-A941-5DBF48FA5DF0}" destId="{2780D608-B19E-476F-A18F-93A406DB22C2}" srcOrd="2" destOrd="0" presId="urn:microsoft.com/office/officeart/2005/8/layout/hList7"/>
    <dgm:cxn modelId="{776FACBB-0D8E-4FF3-8D76-AB0743842F13}" type="presParOf" srcId="{2780D608-B19E-476F-A18F-93A406DB22C2}" destId="{20A82C27-0C7D-4C6A-8ECE-82E2C9F7D54B}" srcOrd="0" destOrd="0" presId="urn:microsoft.com/office/officeart/2005/8/layout/hList7"/>
    <dgm:cxn modelId="{547ABDC1-37AC-411F-8B0E-1C269E275E0D}" type="presParOf" srcId="{2780D608-B19E-476F-A18F-93A406DB22C2}" destId="{51CDDDC7-975C-45B5-8F8C-E490944C707A}" srcOrd="1" destOrd="0" presId="urn:microsoft.com/office/officeart/2005/8/layout/hList7"/>
    <dgm:cxn modelId="{5C0055BB-72C4-4999-BF85-4453AE47EBF9}" type="presParOf" srcId="{2780D608-B19E-476F-A18F-93A406DB22C2}" destId="{31262263-FEE2-4871-8F52-64D32E27B4FE}" srcOrd="2" destOrd="0" presId="urn:microsoft.com/office/officeart/2005/8/layout/hList7"/>
    <dgm:cxn modelId="{8BB63A0F-81CD-42C8-BC8D-71EF8A7B04E3}" type="presParOf" srcId="{2780D608-B19E-476F-A18F-93A406DB22C2}" destId="{36A071C8-DF2C-4B68-96C7-E0E7AAFA8E6A}" srcOrd="3" destOrd="0" presId="urn:microsoft.com/office/officeart/2005/8/layout/hList7"/>
    <dgm:cxn modelId="{A2BB28FD-7E1E-49F6-9D9A-0033FCFA6E8A}" type="presParOf" srcId="{4C2980D3-CC0D-4978-A941-5DBF48FA5DF0}" destId="{55D27F59-AC6D-41E3-AB37-68E532558AA9}" srcOrd="3" destOrd="0" presId="urn:microsoft.com/office/officeart/2005/8/layout/hList7"/>
    <dgm:cxn modelId="{1863BBD7-A41F-444C-802E-7C37957D2C9C}" type="presParOf" srcId="{4C2980D3-CC0D-4978-A941-5DBF48FA5DF0}" destId="{2A344E7A-5668-4105-860F-416611F18E81}" srcOrd="4" destOrd="0" presId="urn:microsoft.com/office/officeart/2005/8/layout/hList7"/>
    <dgm:cxn modelId="{BCDFE51E-190E-4D46-B9E2-630264FDB18F}" type="presParOf" srcId="{2A344E7A-5668-4105-860F-416611F18E81}" destId="{DA5DD7A3-5736-4D7C-A4D5-1A173990B713}" srcOrd="0" destOrd="0" presId="urn:microsoft.com/office/officeart/2005/8/layout/hList7"/>
    <dgm:cxn modelId="{EFC59407-B351-4A48-ADE4-F5594EEB7FBD}" type="presParOf" srcId="{2A344E7A-5668-4105-860F-416611F18E81}" destId="{1F68992B-EE08-40AD-ACAB-39BE6E6C6D56}" srcOrd="1" destOrd="0" presId="urn:microsoft.com/office/officeart/2005/8/layout/hList7"/>
    <dgm:cxn modelId="{E8C6C3DC-622F-4553-8AD4-A37F9BEA1CEB}" type="presParOf" srcId="{2A344E7A-5668-4105-860F-416611F18E81}" destId="{9877959A-8884-41F3-A818-CEF47FFB4D18}" srcOrd="2" destOrd="0" presId="urn:microsoft.com/office/officeart/2005/8/layout/hList7"/>
    <dgm:cxn modelId="{67BB1CD7-A39F-476C-B038-12FF8EE19D89}" type="presParOf" srcId="{2A344E7A-5668-4105-860F-416611F18E81}" destId="{C1BCDF9D-3500-4E03-8E77-4DC0D5F5F19B}"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D55FB-E574-4022-8382-1C99FACD3672}">
      <dsp:nvSpPr>
        <dsp:cNvPr id="0" name=""/>
        <dsp:cNvSpPr/>
      </dsp:nvSpPr>
      <dsp:spPr>
        <a:xfrm>
          <a:off x="2111" y="0"/>
          <a:ext cx="3285678" cy="402336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l" defTabSz="1066800" rtl="0">
            <a:lnSpc>
              <a:spcPct val="90000"/>
            </a:lnSpc>
            <a:spcBef>
              <a:spcPct val="0"/>
            </a:spcBef>
            <a:spcAft>
              <a:spcPct val="35000"/>
            </a:spcAft>
          </a:pPr>
          <a:r>
            <a:rPr lang="en-US" sz="2400" kern="1200" dirty="0" smtClean="0"/>
            <a:t>Strengthen collaborative efforts with partners and small rural hospitals.</a:t>
          </a:r>
          <a:endParaRPr lang="en-US" sz="2400" kern="1200" dirty="0"/>
        </a:p>
      </dsp:txBody>
      <dsp:txXfrm>
        <a:off x="2111" y="1609344"/>
        <a:ext cx="3285678" cy="1609344"/>
      </dsp:txXfrm>
    </dsp:sp>
    <dsp:sp modelId="{BE577E73-2DEB-443A-AF9F-6E80AF1C6DEB}">
      <dsp:nvSpPr>
        <dsp:cNvPr id="0" name=""/>
        <dsp:cNvSpPr/>
      </dsp:nvSpPr>
      <dsp:spPr>
        <a:xfrm>
          <a:off x="975061" y="241401"/>
          <a:ext cx="1339778" cy="133977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4000" r="-44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A82C27-0C7D-4C6A-8ECE-82E2C9F7D54B}">
      <dsp:nvSpPr>
        <dsp:cNvPr id="0" name=""/>
        <dsp:cNvSpPr/>
      </dsp:nvSpPr>
      <dsp:spPr>
        <a:xfrm>
          <a:off x="3386360" y="0"/>
          <a:ext cx="3285678" cy="402336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l" defTabSz="1066800" rtl="0">
            <a:lnSpc>
              <a:spcPct val="90000"/>
            </a:lnSpc>
            <a:spcBef>
              <a:spcPct val="0"/>
            </a:spcBef>
            <a:spcAft>
              <a:spcPct val="35000"/>
            </a:spcAft>
          </a:pPr>
          <a:r>
            <a:rPr lang="en-US" sz="2400" kern="1200" dirty="0" smtClean="0"/>
            <a:t>Encourage small rural hospitals to collaborate mutually together to leverage funds. </a:t>
          </a:r>
          <a:endParaRPr lang="en-US" sz="2400" kern="1200" dirty="0"/>
        </a:p>
      </dsp:txBody>
      <dsp:txXfrm>
        <a:off x="3386360" y="1609344"/>
        <a:ext cx="3285678" cy="1609344"/>
      </dsp:txXfrm>
    </dsp:sp>
    <dsp:sp modelId="{36A071C8-DF2C-4B68-96C7-E0E7AAFA8E6A}">
      <dsp:nvSpPr>
        <dsp:cNvPr id="0" name=""/>
        <dsp:cNvSpPr/>
      </dsp:nvSpPr>
      <dsp:spPr>
        <a:xfrm>
          <a:off x="4359310" y="241401"/>
          <a:ext cx="1339778" cy="1339778"/>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9000" r="-39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5DD7A3-5736-4D7C-A4D5-1A173990B713}">
      <dsp:nvSpPr>
        <dsp:cNvPr id="0" name=""/>
        <dsp:cNvSpPr/>
      </dsp:nvSpPr>
      <dsp:spPr>
        <a:xfrm>
          <a:off x="6770609" y="0"/>
          <a:ext cx="3285678" cy="402336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l" defTabSz="1066800" rtl="0">
            <a:lnSpc>
              <a:spcPct val="90000"/>
            </a:lnSpc>
            <a:spcBef>
              <a:spcPct val="0"/>
            </a:spcBef>
            <a:spcAft>
              <a:spcPct val="35000"/>
            </a:spcAft>
          </a:pPr>
          <a:r>
            <a:rPr lang="en-US" sz="2400" kern="1200" dirty="0" smtClean="0"/>
            <a:t>Platform for continued opportunities for small rural hospitals to share information and mutual ideas.  </a:t>
          </a:r>
          <a:endParaRPr lang="en-US" sz="2400" kern="1200" dirty="0"/>
        </a:p>
      </dsp:txBody>
      <dsp:txXfrm>
        <a:off x="6770609" y="1609344"/>
        <a:ext cx="3285678" cy="1609344"/>
      </dsp:txXfrm>
    </dsp:sp>
    <dsp:sp modelId="{C1BCDF9D-3500-4E03-8E77-4DC0D5F5F19B}">
      <dsp:nvSpPr>
        <dsp:cNvPr id="0" name=""/>
        <dsp:cNvSpPr/>
      </dsp:nvSpPr>
      <dsp:spPr>
        <a:xfrm>
          <a:off x="7743559" y="241401"/>
          <a:ext cx="1339778" cy="1339778"/>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7000" r="-3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851607-437E-47A9-A8A5-AD98757A1821}">
      <dsp:nvSpPr>
        <dsp:cNvPr id="0" name=""/>
        <dsp:cNvSpPr/>
      </dsp:nvSpPr>
      <dsp:spPr>
        <a:xfrm>
          <a:off x="402335" y="3218688"/>
          <a:ext cx="9253728" cy="603504"/>
        </a:xfrm>
        <a:prstGeom prst="leftRight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0095F8-DF26-4E84-B157-1D4A8D366F16}" type="datetimeFigureOut">
              <a:rPr lang="en-US" smtClean="0"/>
              <a:t>6/2/2023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4BC8A3-594D-45D0-BF5F-407F4E369668}" type="slidenum">
              <a:rPr lang="en-US" smtClean="0"/>
              <a:t>‹#›</a:t>
            </a:fld>
            <a:endParaRPr lang="en-US"/>
          </a:p>
        </p:txBody>
      </p:sp>
    </p:spTree>
    <p:extLst>
      <p:ext uri="{BB962C8B-B14F-4D97-AF65-F5344CB8AC3E}">
        <p14:creationId xmlns:p14="http://schemas.microsoft.com/office/powerpoint/2010/main" val="2917508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1A7ED-F02A-4E34-8A02-DCD74A40C494}" type="slidenum">
              <a:rPr lang="en-US" smtClean="0"/>
              <a:t>1</a:t>
            </a:fld>
            <a:endParaRPr lang="en-US"/>
          </a:p>
        </p:txBody>
      </p:sp>
    </p:spTree>
    <p:extLst>
      <p:ext uri="{BB962C8B-B14F-4D97-AF65-F5344CB8AC3E}">
        <p14:creationId xmlns:p14="http://schemas.microsoft.com/office/powerpoint/2010/main" val="3097976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 Objections of SORH</a:t>
            </a:r>
            <a:endParaRPr lang="en-US" dirty="0"/>
          </a:p>
        </p:txBody>
      </p:sp>
      <p:sp>
        <p:nvSpPr>
          <p:cNvPr id="4" name="Slide Number Placeholder 3"/>
          <p:cNvSpPr>
            <a:spLocks noGrp="1"/>
          </p:cNvSpPr>
          <p:nvPr>
            <p:ph type="sldNum" sz="quarter" idx="10"/>
          </p:nvPr>
        </p:nvSpPr>
        <p:spPr/>
        <p:txBody>
          <a:bodyPr/>
          <a:lstStyle/>
          <a:p>
            <a:fld id="{24A1A7ED-F02A-4E34-8A02-DCD74A40C494}" type="slidenum">
              <a:rPr lang="en-US" smtClean="0"/>
              <a:t>10</a:t>
            </a:fld>
            <a:endParaRPr lang="en-US"/>
          </a:p>
        </p:txBody>
      </p:sp>
    </p:spTree>
    <p:extLst>
      <p:ext uri="{BB962C8B-B14F-4D97-AF65-F5344CB8AC3E}">
        <p14:creationId xmlns:p14="http://schemas.microsoft.com/office/powerpoint/2010/main" val="3905853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 Objections of SORH</a:t>
            </a:r>
            <a:endParaRPr lang="en-US" dirty="0"/>
          </a:p>
        </p:txBody>
      </p:sp>
      <p:sp>
        <p:nvSpPr>
          <p:cNvPr id="4" name="Slide Number Placeholder 3"/>
          <p:cNvSpPr>
            <a:spLocks noGrp="1"/>
          </p:cNvSpPr>
          <p:nvPr>
            <p:ph type="sldNum" sz="quarter" idx="10"/>
          </p:nvPr>
        </p:nvSpPr>
        <p:spPr/>
        <p:txBody>
          <a:bodyPr/>
          <a:lstStyle/>
          <a:p>
            <a:fld id="{24A1A7ED-F02A-4E34-8A02-DCD74A40C494}" type="slidenum">
              <a:rPr lang="en-US" smtClean="0"/>
              <a:t>11</a:t>
            </a:fld>
            <a:endParaRPr lang="en-US"/>
          </a:p>
        </p:txBody>
      </p:sp>
    </p:spTree>
    <p:extLst>
      <p:ext uri="{BB962C8B-B14F-4D97-AF65-F5344CB8AC3E}">
        <p14:creationId xmlns:p14="http://schemas.microsoft.com/office/powerpoint/2010/main" val="2285382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 Objections of SORH</a:t>
            </a:r>
            <a:endParaRPr lang="en-US" dirty="0"/>
          </a:p>
        </p:txBody>
      </p:sp>
      <p:sp>
        <p:nvSpPr>
          <p:cNvPr id="4" name="Slide Number Placeholder 3"/>
          <p:cNvSpPr>
            <a:spLocks noGrp="1"/>
          </p:cNvSpPr>
          <p:nvPr>
            <p:ph type="sldNum" sz="quarter" idx="10"/>
          </p:nvPr>
        </p:nvSpPr>
        <p:spPr/>
        <p:txBody>
          <a:bodyPr/>
          <a:lstStyle/>
          <a:p>
            <a:fld id="{24A1A7ED-F02A-4E34-8A02-DCD74A40C494}" type="slidenum">
              <a:rPr lang="en-US" smtClean="0"/>
              <a:t>12</a:t>
            </a:fld>
            <a:endParaRPr lang="en-US"/>
          </a:p>
        </p:txBody>
      </p:sp>
    </p:spTree>
    <p:extLst>
      <p:ext uri="{BB962C8B-B14F-4D97-AF65-F5344CB8AC3E}">
        <p14:creationId xmlns:p14="http://schemas.microsoft.com/office/powerpoint/2010/main" val="1071279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ea typeface="Calibri" panose="020F0502020204030204" pitchFamily="34" charset="0"/>
                <a:cs typeface="Times New Roman" panose="02020603050405020304" pitchFamily="18" charset="0"/>
              </a:rPr>
              <a:t>Intervention efforts to build capacity, support innovation, promote sustainable improvements in rural health care systems.</a:t>
            </a:r>
          </a:p>
          <a:p>
            <a:endParaRPr lang="en-US" dirty="0"/>
          </a:p>
        </p:txBody>
      </p:sp>
      <p:sp>
        <p:nvSpPr>
          <p:cNvPr id="4" name="Slide Number Placeholder 3"/>
          <p:cNvSpPr>
            <a:spLocks noGrp="1"/>
          </p:cNvSpPr>
          <p:nvPr>
            <p:ph type="sldNum" sz="quarter" idx="10"/>
          </p:nvPr>
        </p:nvSpPr>
        <p:spPr/>
        <p:txBody>
          <a:bodyPr/>
          <a:lstStyle/>
          <a:p>
            <a:fld id="{24A1A7ED-F02A-4E34-8A02-DCD74A40C494}" type="slidenum">
              <a:rPr lang="en-US" smtClean="0"/>
              <a:t>14</a:t>
            </a:fld>
            <a:endParaRPr lang="en-US"/>
          </a:p>
        </p:txBody>
      </p:sp>
    </p:spTree>
    <p:extLst>
      <p:ext uri="{BB962C8B-B14F-4D97-AF65-F5344CB8AC3E}">
        <p14:creationId xmlns:p14="http://schemas.microsoft.com/office/powerpoint/2010/main" val="2103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ea typeface="Calibri" panose="020F0502020204030204" pitchFamily="34" charset="0"/>
                <a:cs typeface="Times New Roman" panose="02020603050405020304" pitchFamily="18" charset="0"/>
              </a:rPr>
              <a:t>Intervention efforts to build capacity, support innovation, promote sustainable improvements in rural health care systems.</a:t>
            </a:r>
          </a:p>
          <a:p>
            <a:endParaRPr lang="en-US" dirty="0"/>
          </a:p>
        </p:txBody>
      </p:sp>
      <p:sp>
        <p:nvSpPr>
          <p:cNvPr id="4" name="Slide Number Placeholder 3"/>
          <p:cNvSpPr>
            <a:spLocks noGrp="1"/>
          </p:cNvSpPr>
          <p:nvPr>
            <p:ph type="sldNum" sz="quarter" idx="10"/>
          </p:nvPr>
        </p:nvSpPr>
        <p:spPr/>
        <p:txBody>
          <a:bodyPr/>
          <a:lstStyle/>
          <a:p>
            <a:fld id="{24A1A7ED-F02A-4E34-8A02-DCD74A40C494}" type="slidenum">
              <a:rPr lang="en-US" smtClean="0"/>
              <a:t>15</a:t>
            </a:fld>
            <a:endParaRPr lang="en-US"/>
          </a:p>
        </p:txBody>
      </p:sp>
    </p:spTree>
    <p:extLst>
      <p:ext uri="{BB962C8B-B14F-4D97-AF65-F5344CB8AC3E}">
        <p14:creationId xmlns:p14="http://schemas.microsoft.com/office/powerpoint/2010/main" val="3857223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ea typeface="Calibri" panose="020F0502020204030204" pitchFamily="34" charset="0"/>
                <a:cs typeface="Times New Roman" panose="02020603050405020304" pitchFamily="18" charset="0"/>
              </a:rPr>
              <a:t>Intervention efforts to build capacity, support innovation, promote sustainable improvements in rural health care systems.</a:t>
            </a:r>
          </a:p>
          <a:p>
            <a:endParaRPr lang="en-US" dirty="0"/>
          </a:p>
        </p:txBody>
      </p:sp>
      <p:sp>
        <p:nvSpPr>
          <p:cNvPr id="4" name="Slide Number Placeholder 3"/>
          <p:cNvSpPr>
            <a:spLocks noGrp="1"/>
          </p:cNvSpPr>
          <p:nvPr>
            <p:ph type="sldNum" sz="quarter" idx="10"/>
          </p:nvPr>
        </p:nvSpPr>
        <p:spPr/>
        <p:txBody>
          <a:bodyPr/>
          <a:lstStyle/>
          <a:p>
            <a:fld id="{24A1A7ED-F02A-4E34-8A02-DCD74A40C494}" type="slidenum">
              <a:rPr lang="en-US" smtClean="0"/>
              <a:t>16</a:t>
            </a:fld>
            <a:endParaRPr lang="en-US"/>
          </a:p>
        </p:txBody>
      </p:sp>
    </p:spTree>
    <p:extLst>
      <p:ext uri="{BB962C8B-B14F-4D97-AF65-F5344CB8AC3E}">
        <p14:creationId xmlns:p14="http://schemas.microsoft.com/office/powerpoint/2010/main" val="1978824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ea typeface="Calibri" panose="020F0502020204030204" pitchFamily="34" charset="0"/>
                <a:cs typeface="Times New Roman" panose="02020603050405020304" pitchFamily="18" charset="0"/>
              </a:rPr>
              <a:t>Intervention efforts to build capacity, support innovation, promote sustainable improvements in rural health care systems.</a:t>
            </a:r>
          </a:p>
          <a:p>
            <a:endParaRPr lang="en-US" dirty="0"/>
          </a:p>
        </p:txBody>
      </p:sp>
      <p:sp>
        <p:nvSpPr>
          <p:cNvPr id="4" name="Slide Number Placeholder 3"/>
          <p:cNvSpPr>
            <a:spLocks noGrp="1"/>
          </p:cNvSpPr>
          <p:nvPr>
            <p:ph type="sldNum" sz="quarter" idx="10"/>
          </p:nvPr>
        </p:nvSpPr>
        <p:spPr/>
        <p:txBody>
          <a:bodyPr/>
          <a:lstStyle/>
          <a:p>
            <a:fld id="{24A1A7ED-F02A-4E34-8A02-DCD74A40C494}" type="slidenum">
              <a:rPr lang="en-US" smtClean="0"/>
              <a:t>17</a:t>
            </a:fld>
            <a:endParaRPr lang="en-US"/>
          </a:p>
        </p:txBody>
      </p:sp>
    </p:spTree>
    <p:extLst>
      <p:ext uri="{BB962C8B-B14F-4D97-AF65-F5344CB8AC3E}">
        <p14:creationId xmlns:p14="http://schemas.microsoft.com/office/powerpoint/2010/main" val="4010826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1A7ED-F02A-4E34-8A02-DCD74A40C494}" type="slidenum">
              <a:rPr lang="en-US" smtClean="0"/>
              <a:t>20</a:t>
            </a:fld>
            <a:endParaRPr lang="en-US"/>
          </a:p>
        </p:txBody>
      </p:sp>
    </p:spTree>
    <p:extLst>
      <p:ext uri="{BB962C8B-B14F-4D97-AF65-F5344CB8AC3E}">
        <p14:creationId xmlns:p14="http://schemas.microsoft.com/office/powerpoint/2010/main" val="3369416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1A7ED-F02A-4E34-8A02-DCD74A40C494}" type="slidenum">
              <a:rPr lang="en-US" smtClean="0"/>
              <a:t>21</a:t>
            </a:fld>
            <a:endParaRPr lang="en-US"/>
          </a:p>
        </p:txBody>
      </p:sp>
    </p:spTree>
    <p:extLst>
      <p:ext uri="{BB962C8B-B14F-4D97-AF65-F5344CB8AC3E}">
        <p14:creationId xmlns:p14="http://schemas.microsoft.com/office/powerpoint/2010/main" val="3793096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There are four (4) Health Professional Loan and Loan Repayment Programs offered through DHSS. </a:t>
            </a:r>
            <a:endParaRPr lang="en-US" dirty="0"/>
          </a:p>
        </p:txBody>
      </p:sp>
      <p:sp>
        <p:nvSpPr>
          <p:cNvPr id="4" name="Slide Number Placeholder 3"/>
          <p:cNvSpPr>
            <a:spLocks noGrp="1"/>
          </p:cNvSpPr>
          <p:nvPr>
            <p:ph type="sldNum" sz="quarter" idx="10"/>
          </p:nvPr>
        </p:nvSpPr>
        <p:spPr/>
        <p:txBody>
          <a:bodyPr/>
          <a:lstStyle/>
          <a:p>
            <a:fld id="{24A1A7ED-F02A-4E34-8A02-DCD74A40C494}" type="slidenum">
              <a:rPr lang="en-US" smtClean="0"/>
              <a:t>23</a:t>
            </a:fld>
            <a:endParaRPr lang="en-US"/>
          </a:p>
        </p:txBody>
      </p:sp>
    </p:spTree>
    <p:extLst>
      <p:ext uri="{BB962C8B-B14F-4D97-AF65-F5344CB8AC3E}">
        <p14:creationId xmlns:p14="http://schemas.microsoft.com/office/powerpoint/2010/main" val="4182865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1A7ED-F02A-4E34-8A02-DCD74A40C494}" type="slidenum">
              <a:rPr lang="en-US" smtClean="0"/>
              <a:t>2</a:t>
            </a:fld>
            <a:endParaRPr lang="en-US"/>
          </a:p>
        </p:txBody>
      </p:sp>
    </p:spTree>
    <p:extLst>
      <p:ext uri="{BB962C8B-B14F-4D97-AF65-F5344CB8AC3E}">
        <p14:creationId xmlns:p14="http://schemas.microsoft.com/office/powerpoint/2010/main" val="4119552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1A7ED-F02A-4E34-8A02-DCD74A40C494}" type="slidenum">
              <a:rPr lang="en-US" smtClean="0"/>
              <a:t>27</a:t>
            </a:fld>
            <a:endParaRPr lang="en-US"/>
          </a:p>
        </p:txBody>
      </p:sp>
    </p:spTree>
    <p:extLst>
      <p:ext uri="{BB962C8B-B14F-4D97-AF65-F5344CB8AC3E}">
        <p14:creationId xmlns:p14="http://schemas.microsoft.com/office/powerpoint/2010/main" val="4204905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1A7ED-F02A-4E34-8A02-DCD74A40C494}" type="slidenum">
              <a:rPr lang="en-US" smtClean="0"/>
              <a:t>3</a:t>
            </a:fld>
            <a:endParaRPr lang="en-US"/>
          </a:p>
        </p:txBody>
      </p:sp>
    </p:spTree>
    <p:extLst>
      <p:ext uri="{BB962C8B-B14F-4D97-AF65-F5344CB8AC3E}">
        <p14:creationId xmlns:p14="http://schemas.microsoft.com/office/powerpoint/2010/main" val="1029986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1A7ED-F02A-4E34-8A02-DCD74A40C494}" type="slidenum">
              <a:rPr lang="en-US" smtClean="0"/>
              <a:t>4</a:t>
            </a:fld>
            <a:endParaRPr lang="en-US"/>
          </a:p>
        </p:txBody>
      </p:sp>
    </p:spTree>
    <p:extLst>
      <p:ext uri="{BB962C8B-B14F-4D97-AF65-F5344CB8AC3E}">
        <p14:creationId xmlns:p14="http://schemas.microsoft.com/office/powerpoint/2010/main" val="434930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1A7ED-F02A-4E34-8A02-DCD74A40C494}" type="slidenum">
              <a:rPr lang="en-US" smtClean="0"/>
              <a:t>5</a:t>
            </a:fld>
            <a:endParaRPr lang="en-US"/>
          </a:p>
        </p:txBody>
      </p:sp>
    </p:spTree>
    <p:extLst>
      <p:ext uri="{BB962C8B-B14F-4D97-AF65-F5344CB8AC3E}">
        <p14:creationId xmlns:p14="http://schemas.microsoft.com/office/powerpoint/2010/main" val="127736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rPr>
              <a:t>Needs vary among Individuals and communities</a:t>
            </a:r>
            <a:endParaRPr lang="en-US" dirty="0"/>
          </a:p>
        </p:txBody>
      </p:sp>
      <p:sp>
        <p:nvSpPr>
          <p:cNvPr id="4" name="Slide Number Placeholder 3"/>
          <p:cNvSpPr>
            <a:spLocks noGrp="1"/>
          </p:cNvSpPr>
          <p:nvPr>
            <p:ph type="sldNum" sz="quarter" idx="10"/>
          </p:nvPr>
        </p:nvSpPr>
        <p:spPr/>
        <p:txBody>
          <a:bodyPr/>
          <a:lstStyle/>
          <a:p>
            <a:fld id="{24A1A7ED-F02A-4E34-8A02-DCD74A40C494}" type="slidenum">
              <a:rPr lang="en-US" smtClean="0"/>
              <a:t>6</a:t>
            </a:fld>
            <a:endParaRPr lang="en-US"/>
          </a:p>
        </p:txBody>
      </p:sp>
    </p:spTree>
    <p:extLst>
      <p:ext uri="{BB962C8B-B14F-4D97-AF65-F5344CB8AC3E}">
        <p14:creationId xmlns:p14="http://schemas.microsoft.com/office/powerpoint/2010/main" val="3499508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rPr>
              <a:t>Needs vary among Individuals and communities</a:t>
            </a:r>
            <a:endParaRPr lang="en-US" dirty="0"/>
          </a:p>
        </p:txBody>
      </p:sp>
      <p:sp>
        <p:nvSpPr>
          <p:cNvPr id="4" name="Slide Number Placeholder 3"/>
          <p:cNvSpPr>
            <a:spLocks noGrp="1"/>
          </p:cNvSpPr>
          <p:nvPr>
            <p:ph type="sldNum" sz="quarter" idx="10"/>
          </p:nvPr>
        </p:nvSpPr>
        <p:spPr/>
        <p:txBody>
          <a:bodyPr/>
          <a:lstStyle/>
          <a:p>
            <a:fld id="{24A1A7ED-F02A-4E34-8A02-DCD74A40C494}" type="slidenum">
              <a:rPr lang="en-US" smtClean="0"/>
              <a:t>7</a:t>
            </a:fld>
            <a:endParaRPr lang="en-US"/>
          </a:p>
        </p:txBody>
      </p:sp>
    </p:spTree>
    <p:extLst>
      <p:ext uri="{BB962C8B-B14F-4D97-AF65-F5344CB8AC3E}">
        <p14:creationId xmlns:p14="http://schemas.microsoft.com/office/powerpoint/2010/main" val="3975545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1A7ED-F02A-4E34-8A02-DCD74A40C494}" type="slidenum">
              <a:rPr lang="en-US" smtClean="0"/>
              <a:t>8</a:t>
            </a:fld>
            <a:endParaRPr lang="en-US"/>
          </a:p>
        </p:txBody>
      </p:sp>
    </p:spTree>
    <p:extLst>
      <p:ext uri="{BB962C8B-B14F-4D97-AF65-F5344CB8AC3E}">
        <p14:creationId xmlns:p14="http://schemas.microsoft.com/office/powerpoint/2010/main" val="4055419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1A7ED-F02A-4E34-8A02-DCD74A40C494}" type="slidenum">
              <a:rPr lang="en-US" smtClean="0"/>
              <a:t>9</a:t>
            </a:fld>
            <a:endParaRPr lang="en-US"/>
          </a:p>
        </p:txBody>
      </p:sp>
    </p:spTree>
    <p:extLst>
      <p:ext uri="{BB962C8B-B14F-4D97-AF65-F5344CB8AC3E}">
        <p14:creationId xmlns:p14="http://schemas.microsoft.com/office/powerpoint/2010/main" val="3343843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A084684-00BD-4722-8C61-08E83E25B89C}"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D14E9-21EE-4860-A425-1E7F37A2DAF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9355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084684-00BD-4722-8C61-08E83E25B89C}"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D14E9-21EE-4860-A425-1E7F37A2DAFF}" type="slidenum">
              <a:rPr lang="en-US" smtClean="0"/>
              <a:t>‹#›</a:t>
            </a:fld>
            <a:endParaRPr lang="en-US"/>
          </a:p>
        </p:txBody>
      </p:sp>
    </p:spTree>
    <p:extLst>
      <p:ext uri="{BB962C8B-B14F-4D97-AF65-F5344CB8AC3E}">
        <p14:creationId xmlns:p14="http://schemas.microsoft.com/office/powerpoint/2010/main" val="2816223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084684-00BD-4722-8C61-08E83E25B89C}"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D14E9-21EE-4860-A425-1E7F37A2DAFF}" type="slidenum">
              <a:rPr lang="en-US" smtClean="0"/>
              <a:t>‹#›</a:t>
            </a:fld>
            <a:endParaRPr lang="en-US"/>
          </a:p>
        </p:txBody>
      </p:sp>
    </p:spTree>
    <p:extLst>
      <p:ext uri="{BB962C8B-B14F-4D97-AF65-F5344CB8AC3E}">
        <p14:creationId xmlns:p14="http://schemas.microsoft.com/office/powerpoint/2010/main" val="327681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084684-00BD-4722-8C61-08E83E25B89C}"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D14E9-21EE-4860-A425-1E7F37A2DAFF}" type="slidenum">
              <a:rPr lang="en-US" smtClean="0"/>
              <a:t>‹#›</a:t>
            </a:fld>
            <a:endParaRPr lang="en-US"/>
          </a:p>
        </p:txBody>
      </p:sp>
    </p:spTree>
    <p:extLst>
      <p:ext uri="{BB962C8B-B14F-4D97-AF65-F5344CB8AC3E}">
        <p14:creationId xmlns:p14="http://schemas.microsoft.com/office/powerpoint/2010/main" val="561196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A084684-00BD-4722-8C61-08E83E25B89C}"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D14E9-21EE-4860-A425-1E7F37A2DAF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943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084684-00BD-4722-8C61-08E83E25B89C}" type="datetimeFigureOut">
              <a:rPr lang="en-US" smtClean="0"/>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8D14E9-21EE-4860-A425-1E7F37A2DAFF}" type="slidenum">
              <a:rPr lang="en-US" smtClean="0"/>
              <a:t>‹#›</a:t>
            </a:fld>
            <a:endParaRPr lang="en-US"/>
          </a:p>
        </p:txBody>
      </p:sp>
    </p:spTree>
    <p:extLst>
      <p:ext uri="{BB962C8B-B14F-4D97-AF65-F5344CB8AC3E}">
        <p14:creationId xmlns:p14="http://schemas.microsoft.com/office/powerpoint/2010/main" val="1755017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084684-00BD-4722-8C61-08E83E25B89C}" type="datetimeFigureOut">
              <a:rPr lang="en-US" smtClean="0"/>
              <a:t>6/2/2023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8D14E9-21EE-4860-A425-1E7F37A2DAFF}" type="slidenum">
              <a:rPr lang="en-US" smtClean="0"/>
              <a:t>‹#›</a:t>
            </a:fld>
            <a:endParaRPr lang="en-US"/>
          </a:p>
        </p:txBody>
      </p:sp>
    </p:spTree>
    <p:extLst>
      <p:ext uri="{BB962C8B-B14F-4D97-AF65-F5344CB8AC3E}">
        <p14:creationId xmlns:p14="http://schemas.microsoft.com/office/powerpoint/2010/main" val="2193429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A084684-00BD-4722-8C61-08E83E25B89C}" type="datetimeFigureOut">
              <a:rPr lang="en-US" smtClean="0"/>
              <a:t>6/2/2023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8D14E9-21EE-4860-A425-1E7F37A2DAFF}" type="slidenum">
              <a:rPr lang="en-US" smtClean="0"/>
              <a:t>‹#›</a:t>
            </a:fld>
            <a:endParaRPr lang="en-US"/>
          </a:p>
        </p:txBody>
      </p:sp>
    </p:spTree>
    <p:extLst>
      <p:ext uri="{BB962C8B-B14F-4D97-AF65-F5344CB8AC3E}">
        <p14:creationId xmlns:p14="http://schemas.microsoft.com/office/powerpoint/2010/main" val="4151422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A084684-00BD-4722-8C61-08E83E25B89C}" type="datetimeFigureOut">
              <a:rPr lang="en-US" smtClean="0"/>
              <a:t>6/2/2023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08D14E9-21EE-4860-A425-1E7F37A2DAFF}" type="slidenum">
              <a:rPr lang="en-US" smtClean="0"/>
              <a:t>‹#›</a:t>
            </a:fld>
            <a:endParaRPr lang="en-US"/>
          </a:p>
        </p:txBody>
      </p:sp>
    </p:spTree>
    <p:extLst>
      <p:ext uri="{BB962C8B-B14F-4D97-AF65-F5344CB8AC3E}">
        <p14:creationId xmlns:p14="http://schemas.microsoft.com/office/powerpoint/2010/main" val="3902076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A084684-00BD-4722-8C61-08E83E25B89C}" type="datetimeFigureOut">
              <a:rPr lang="en-US" smtClean="0"/>
              <a:t>6/2/2023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08D14E9-21EE-4860-A425-1E7F37A2DAFF}" type="slidenum">
              <a:rPr lang="en-US" smtClean="0"/>
              <a:t>‹#›</a:t>
            </a:fld>
            <a:endParaRPr lang="en-US"/>
          </a:p>
        </p:txBody>
      </p:sp>
    </p:spTree>
    <p:extLst>
      <p:ext uri="{BB962C8B-B14F-4D97-AF65-F5344CB8AC3E}">
        <p14:creationId xmlns:p14="http://schemas.microsoft.com/office/powerpoint/2010/main" val="3982306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A084684-00BD-4722-8C61-08E83E25B89C}" type="datetimeFigureOut">
              <a:rPr lang="en-US" smtClean="0"/>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8D14E9-21EE-4860-A425-1E7F37A2DAFF}" type="slidenum">
              <a:rPr lang="en-US" smtClean="0"/>
              <a:t>‹#›</a:t>
            </a:fld>
            <a:endParaRPr lang="en-US"/>
          </a:p>
        </p:txBody>
      </p:sp>
    </p:spTree>
    <p:extLst>
      <p:ext uri="{BB962C8B-B14F-4D97-AF65-F5344CB8AC3E}">
        <p14:creationId xmlns:p14="http://schemas.microsoft.com/office/powerpoint/2010/main" val="2406362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A084684-00BD-4722-8C61-08E83E25B89C}" type="datetimeFigureOut">
              <a:rPr lang="en-US" smtClean="0"/>
              <a:t>6/2/2023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08D14E9-21EE-4860-A425-1E7F37A2DAF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186933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hyperlink" Target="https://health.mo.gov/living/families/ruralhealth/rural-health-hospitals.php"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health.mo.gov/living/families/ruralhealth/ship.php"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health.mo.gov/living/families/ruralhealth/rural-health-hospitals.php"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ruralcenter.org/tasc/mbqip"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cahmpas.flexmonitoring.or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lcorcoran@stroudwater.com" TargetMode="External"/><Relationship Id="rId7" Type="http://schemas.openxmlformats.org/officeDocument/2006/relationships/image" Target="../media/image8.png"/><Relationship Id="rId2" Type="http://schemas.openxmlformats.org/officeDocument/2006/relationships/hyperlink" Target="mailto:cwilber@stroudwater.com" TargetMode="External"/><Relationship Id="rId1" Type="http://schemas.openxmlformats.org/officeDocument/2006/relationships/slideLayout" Target="../slideLayouts/slideLayout2.xml"/><Relationship Id="rId6" Type="http://schemas.openxmlformats.org/officeDocument/2006/relationships/hyperlink" Target="https://www.stroudwater.com/" TargetMode="External"/><Relationship Id="rId5" Type="http://schemas.openxmlformats.org/officeDocument/2006/relationships/hyperlink" Target="mailto:mzook@stroudwater.com" TargetMode="External"/><Relationship Id="rId4" Type="http://schemas.openxmlformats.org/officeDocument/2006/relationships/hyperlink" Target="mailto:cbishop@stroudwater.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warbirdconsulting.com/" TargetMode="External"/><Relationship Id="rId2" Type="http://schemas.openxmlformats.org/officeDocument/2006/relationships/hyperlink" Target="mailto:jbehn@warbirdcp.com"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hyperlink" Target="https://health.mo.gov/living/families/ruralhealth/pdf/biennial2020.pdf" TargetMode="External"/><Relationship Id="rId5" Type="http://schemas.openxmlformats.org/officeDocument/2006/relationships/hyperlink" Target="https://health.mo.gov/living/families/ruralhealth/publications.php" TargetMode="External"/><Relationship Id="rId4" Type="http://schemas.openxmlformats.org/officeDocument/2006/relationships/hyperlink" Target="https://health.mo.gov/living/families/ruralhealth/index.php"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health.mo.gov/living/families/primarycare/index.php"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health.mo.gov/living/families/primarycare/pdf/primary-care-needs-assessment-2020.pdf" TargetMode="External"/><Relationship Id="rId5" Type="http://schemas.openxmlformats.org/officeDocument/2006/relationships/hyperlink" Target="https://health.mo.gov/living/families/primarycare/primo/pdf/legislative-update2020.pdf" TargetMode="External"/><Relationship Id="rId4" Type="http://schemas.openxmlformats.org/officeDocument/2006/relationships/hyperlink" Target="https://health.mo.gov/living/families/primarycare/publications.php"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fif"/><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health.mo.gov/living/families/primarycare/hpl-lr/index.php"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https://missouribuys.mo.gov/media/pdf/online-bid-response-instructions" TargetMode="External"/><Relationship Id="rId2" Type="http://schemas.openxmlformats.org/officeDocument/2006/relationships/hyperlink" Target="https://missouribuys.mo.gov/bidboard" TargetMode="External"/><Relationship Id="rId1" Type="http://schemas.openxmlformats.org/officeDocument/2006/relationships/slideLayout" Target="../slideLayouts/slideLayout2.xml"/><Relationship Id="rId4" Type="http://schemas.openxmlformats.org/officeDocument/2006/relationships/hyperlink" Target="https://health.mo.gov/information/publicnotices/invitations/index.php"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ORHPCinfo@health.mo.gov"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health.mo.gov/living/families/primarycare/" TargetMode="External"/><Relationship Id="rId5" Type="http://schemas.openxmlformats.org/officeDocument/2006/relationships/hyperlink" Target="https://health.mo.gov/living/families/ruralhealth/index.php" TargetMode="External"/><Relationship Id="rId4" Type="http://schemas.openxmlformats.org/officeDocument/2006/relationships/hyperlink" Target="mailto:DHSS.LoanRepayment@health.mo.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health.mo.gov/living/families/ruralhealth/ohr-and-pc.ph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health.mo.gov/living/families/ruralhealth/"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88472"/>
            <a:ext cx="9144000" cy="3059083"/>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sz="6700" b="1" dirty="0" smtClean="0">
                <a:solidFill>
                  <a:schemeClr val="accent1"/>
                </a:solidFill>
              </a:rPr>
              <a:t>Office of Rural Health and Primary Care (ORHPC)</a:t>
            </a:r>
            <a:endParaRPr lang="en-US" sz="6700" b="1" dirty="0">
              <a:solidFill>
                <a:schemeClr val="accent1"/>
              </a:solidFill>
            </a:endParaRPr>
          </a:p>
        </p:txBody>
      </p:sp>
      <p:sp>
        <p:nvSpPr>
          <p:cNvPr id="3" name="Subtitle 2"/>
          <p:cNvSpPr>
            <a:spLocks noGrp="1"/>
          </p:cNvSpPr>
          <p:nvPr>
            <p:ph type="subTitle" idx="1"/>
          </p:nvPr>
        </p:nvSpPr>
        <p:spPr>
          <a:xfrm>
            <a:off x="1524000" y="4347555"/>
            <a:ext cx="9144000" cy="1986742"/>
          </a:xfrm>
        </p:spPr>
        <p:txBody>
          <a:bodyPr>
            <a:normAutofit fontScale="92500" lnSpcReduction="20000"/>
          </a:bodyPr>
          <a:lstStyle/>
          <a:p>
            <a:endParaRPr lang="en-US" dirty="0" smtClean="0"/>
          </a:p>
          <a:p>
            <a:endParaRPr lang="en-US" dirty="0"/>
          </a:p>
          <a:p>
            <a:r>
              <a:rPr lang="en-US" dirty="0" smtClean="0"/>
              <a:t>	</a:t>
            </a:r>
          </a:p>
          <a:p>
            <a:pPr algn="r"/>
            <a:r>
              <a:rPr lang="en-US" dirty="0"/>
              <a:t>	</a:t>
            </a:r>
            <a:r>
              <a:rPr lang="en-US" dirty="0" smtClean="0"/>
              <a:t>			</a:t>
            </a:r>
            <a:endParaRPr lang="en-US" sz="2100" cap="none" dirty="0" smtClean="0"/>
          </a:p>
          <a:p>
            <a:pPr algn="r"/>
            <a:r>
              <a:rPr lang="en-US" sz="1900" cap="none" dirty="0" smtClean="0"/>
              <a:t>June 2023</a:t>
            </a:r>
            <a:endParaRPr lang="en-US" sz="1900" cap="none" dirty="0"/>
          </a:p>
        </p:txBody>
      </p:sp>
      <p:sp>
        <p:nvSpPr>
          <p:cNvPr id="4" name="Slide Number Placeholder 3"/>
          <p:cNvSpPr>
            <a:spLocks noGrp="1"/>
          </p:cNvSpPr>
          <p:nvPr>
            <p:ph type="sldNum" sz="quarter" idx="12"/>
          </p:nvPr>
        </p:nvSpPr>
        <p:spPr/>
        <p:txBody>
          <a:bodyPr/>
          <a:lstStyle/>
          <a:p>
            <a:fld id="{718EE619-014B-43FF-9795-A6A3ABDA4634}" type="slidenum">
              <a:rPr lang="en-US" smtClean="0"/>
              <a:t>1</a:t>
            </a:fld>
            <a:endParaRPr lang="en-US"/>
          </a:p>
        </p:txBody>
      </p:sp>
      <p:pic>
        <p:nvPicPr>
          <p:cNvPr id="6" name="Picture 5"/>
          <p:cNvPicPr>
            <a:picLocks noChangeAspect="1"/>
          </p:cNvPicPr>
          <p:nvPr/>
        </p:nvPicPr>
        <p:blipFill>
          <a:blip r:embed="rId3"/>
          <a:stretch>
            <a:fillRect/>
          </a:stretch>
        </p:blipFill>
        <p:spPr>
          <a:xfrm>
            <a:off x="4819650" y="357187"/>
            <a:ext cx="2552700" cy="2038253"/>
          </a:xfrm>
          <a:prstGeom prst="rect">
            <a:avLst/>
          </a:prstGeom>
        </p:spPr>
      </p:pic>
    </p:spTree>
    <p:extLst>
      <p:ext uri="{BB962C8B-B14F-4D97-AF65-F5344CB8AC3E}">
        <p14:creationId xmlns:p14="http://schemas.microsoft.com/office/powerpoint/2010/main" val="22009563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The State Office of Rural Health </a:t>
            </a:r>
            <a:br>
              <a:rPr lang="en-US" b="1" dirty="0" smtClean="0">
                <a:solidFill>
                  <a:schemeClr val="accent1"/>
                </a:solidFill>
              </a:rPr>
            </a:br>
            <a:r>
              <a:rPr lang="en-US" b="1" dirty="0" smtClean="0">
                <a:solidFill>
                  <a:schemeClr val="accent1"/>
                </a:solidFill>
              </a:rPr>
              <a:t>(SORH</a:t>
            </a:r>
            <a:r>
              <a:rPr lang="en-US" b="1" dirty="0">
                <a:solidFill>
                  <a:schemeClr val="accent1"/>
                </a:solidFill>
              </a:rPr>
              <a:t>) Grant </a:t>
            </a:r>
            <a:endParaRPr lang="en-US" dirty="0"/>
          </a:p>
        </p:txBody>
      </p:sp>
      <p:sp>
        <p:nvSpPr>
          <p:cNvPr id="3" name="Content Placeholder 2"/>
          <p:cNvSpPr>
            <a:spLocks noGrp="1"/>
          </p:cNvSpPr>
          <p:nvPr>
            <p:ph idx="1"/>
          </p:nvPr>
        </p:nvSpPr>
        <p:spPr>
          <a:xfrm>
            <a:off x="1097280" y="1737361"/>
            <a:ext cx="10058400" cy="4691148"/>
          </a:xfrm>
        </p:spPr>
        <p:txBody>
          <a:bodyPr>
            <a:normAutofit fontScale="25000" lnSpcReduction="20000"/>
          </a:bodyPr>
          <a:lstStyle/>
          <a:p>
            <a:pPr marL="457200" indent="-457200">
              <a:lnSpc>
                <a:spcPct val="120000"/>
              </a:lnSpc>
              <a:spcBef>
                <a:spcPts val="600"/>
              </a:spcBef>
              <a:spcAft>
                <a:spcPts val="600"/>
              </a:spcAft>
              <a:buFont typeface="Wingdings" panose="05000000000000000000" pitchFamily="2" charset="2"/>
              <a:buChar char="v"/>
            </a:pPr>
            <a:r>
              <a:rPr lang="en-US" sz="9600" dirty="0" smtClean="0">
                <a:solidFill>
                  <a:schemeClr val="tx1"/>
                </a:solidFill>
              </a:rPr>
              <a:t>Maintaining a clearinghouse for collecting and disseminating information: </a:t>
            </a:r>
          </a:p>
          <a:p>
            <a:pPr marL="1371600" lvl="3" indent="-457200">
              <a:lnSpc>
                <a:spcPct val="120000"/>
              </a:lnSpc>
              <a:spcBef>
                <a:spcPts val="0"/>
              </a:spcBef>
              <a:spcAft>
                <a:spcPts val="0"/>
              </a:spcAft>
              <a:buFont typeface="Wingdings" panose="05000000000000000000" pitchFamily="2" charset="2"/>
              <a:buChar char="ü"/>
            </a:pPr>
            <a:r>
              <a:rPr lang="en-US" sz="9600" dirty="0" smtClean="0">
                <a:solidFill>
                  <a:schemeClr val="tx1"/>
                </a:solidFill>
              </a:rPr>
              <a:t>Website</a:t>
            </a:r>
            <a:r>
              <a:rPr lang="en-US" sz="9600" dirty="0">
                <a:solidFill>
                  <a:schemeClr val="tx1"/>
                </a:solidFill>
              </a:rPr>
              <a:t>. Rural Spotlight blog </a:t>
            </a:r>
            <a:r>
              <a:rPr lang="en-US" sz="9600" dirty="0" smtClean="0">
                <a:solidFill>
                  <a:schemeClr val="tx1"/>
                </a:solidFill>
              </a:rPr>
              <a:t>(Rural </a:t>
            </a:r>
            <a:r>
              <a:rPr lang="en-US" sz="9600" dirty="0">
                <a:solidFill>
                  <a:schemeClr val="tx1"/>
                </a:solidFill>
              </a:rPr>
              <a:t>Health Information </a:t>
            </a:r>
            <a:r>
              <a:rPr lang="en-US" sz="9600" dirty="0" smtClean="0">
                <a:solidFill>
                  <a:schemeClr val="tx1"/>
                </a:solidFill>
              </a:rPr>
              <a:t>Center).</a:t>
            </a:r>
          </a:p>
          <a:p>
            <a:pPr marL="1371600" lvl="3" indent="-457200">
              <a:lnSpc>
                <a:spcPct val="120000"/>
              </a:lnSpc>
              <a:spcBef>
                <a:spcPts val="0"/>
              </a:spcBef>
              <a:spcAft>
                <a:spcPts val="0"/>
              </a:spcAft>
              <a:buFont typeface="Wingdings" panose="05000000000000000000" pitchFamily="2" charset="2"/>
              <a:buChar char="ü"/>
            </a:pPr>
            <a:r>
              <a:rPr lang="en-US" sz="9600" dirty="0" smtClean="0">
                <a:solidFill>
                  <a:schemeClr val="tx1"/>
                </a:solidFill>
              </a:rPr>
              <a:t>Rural Health </a:t>
            </a:r>
            <a:r>
              <a:rPr lang="en-US" sz="9600" dirty="0">
                <a:solidFill>
                  <a:schemeClr val="tx1"/>
                </a:solidFill>
              </a:rPr>
              <a:t>I</a:t>
            </a:r>
            <a:r>
              <a:rPr lang="en-US" sz="9600" dirty="0" smtClean="0">
                <a:solidFill>
                  <a:schemeClr val="tx1"/>
                </a:solidFill>
              </a:rPr>
              <a:t>nformation Hub.</a:t>
            </a:r>
            <a:r>
              <a:rPr lang="en-US" sz="9600" dirty="0" smtClean="0">
                <a:solidFill>
                  <a:srgbClr val="1F497D"/>
                </a:solidFill>
                <a:latin typeface="Calibri" panose="020F0502020204030204" pitchFamily="34" charset="0"/>
                <a:ea typeface="Calibri" panose="020F0502020204030204" pitchFamily="34" charset="0"/>
              </a:rPr>
              <a:t> </a:t>
            </a:r>
          </a:p>
          <a:p>
            <a:pPr marL="1371600" lvl="3" indent="-457200">
              <a:lnSpc>
                <a:spcPct val="120000"/>
              </a:lnSpc>
              <a:spcBef>
                <a:spcPts val="0"/>
              </a:spcBef>
              <a:spcAft>
                <a:spcPts val="0"/>
              </a:spcAft>
              <a:buFont typeface="Wingdings" panose="05000000000000000000" pitchFamily="2" charset="2"/>
              <a:buChar char="ü"/>
            </a:pPr>
            <a:r>
              <a:rPr lang="en-US" sz="9600" dirty="0" smtClean="0">
                <a:solidFill>
                  <a:schemeClr val="tx1"/>
                </a:solidFill>
                <a:latin typeface="Calibri" panose="020F0502020204030204" pitchFamily="34" charset="0"/>
                <a:ea typeface="Calibri" panose="020F0502020204030204" pitchFamily="34" charset="0"/>
              </a:rPr>
              <a:t>Federal </a:t>
            </a:r>
            <a:r>
              <a:rPr lang="en-US" sz="9600" dirty="0">
                <a:solidFill>
                  <a:schemeClr val="tx1"/>
                </a:solidFill>
                <a:latin typeface="Calibri" panose="020F0502020204030204" pitchFamily="34" charset="0"/>
                <a:ea typeface="Calibri" panose="020F0502020204030204" pitchFamily="34" charset="0"/>
              </a:rPr>
              <a:t>Office of Rural Health Policy </a:t>
            </a:r>
            <a:r>
              <a:rPr lang="en-US" sz="9600" dirty="0" smtClean="0">
                <a:solidFill>
                  <a:schemeClr val="tx1"/>
                </a:solidFill>
                <a:latin typeface="Calibri" panose="020F0502020204030204" pitchFamily="34" charset="0"/>
                <a:ea typeface="Calibri" panose="020F0502020204030204" pitchFamily="34" charset="0"/>
              </a:rPr>
              <a:t>Announcement.  </a:t>
            </a:r>
          </a:p>
          <a:p>
            <a:pPr marL="1371600" lvl="3" indent="-457200">
              <a:lnSpc>
                <a:spcPct val="120000"/>
              </a:lnSpc>
              <a:spcBef>
                <a:spcPts val="0"/>
              </a:spcBef>
              <a:spcAft>
                <a:spcPts val="0"/>
              </a:spcAft>
              <a:buFont typeface="Wingdings" panose="05000000000000000000" pitchFamily="2" charset="2"/>
              <a:buChar char="ü"/>
            </a:pPr>
            <a:r>
              <a:rPr lang="en-US" sz="9600" dirty="0" smtClean="0">
                <a:solidFill>
                  <a:schemeClr val="tx1"/>
                </a:solidFill>
                <a:latin typeface="Calibri" panose="020F0502020204030204" pitchFamily="34" charset="0"/>
                <a:ea typeface="Calibri" panose="020F0502020204030204" pitchFamily="34" charset="0"/>
              </a:rPr>
              <a:t>Rural </a:t>
            </a:r>
            <a:r>
              <a:rPr lang="en-US" sz="9600" dirty="0">
                <a:solidFill>
                  <a:schemeClr val="tx1"/>
                </a:solidFill>
                <a:latin typeface="Calibri" panose="020F0502020204030204" pitchFamily="34" charset="0"/>
                <a:ea typeface="Calibri" panose="020F0502020204030204" pitchFamily="34" charset="0"/>
              </a:rPr>
              <a:t>Health Research </a:t>
            </a:r>
            <a:r>
              <a:rPr lang="en-US" sz="9600" dirty="0" smtClean="0">
                <a:solidFill>
                  <a:schemeClr val="tx1"/>
                </a:solidFill>
                <a:latin typeface="Calibri" panose="020F0502020204030204" pitchFamily="34" charset="0"/>
                <a:ea typeface="Calibri" panose="020F0502020204030204" pitchFamily="34" charset="0"/>
              </a:rPr>
              <a:t>Gateway.</a:t>
            </a:r>
            <a:endParaRPr lang="en-US" sz="9600" dirty="0">
              <a:solidFill>
                <a:schemeClr val="tx1"/>
              </a:solidFill>
            </a:endParaRPr>
          </a:p>
          <a:p>
            <a:pPr marL="1371600" lvl="2" indent="-457200">
              <a:lnSpc>
                <a:spcPct val="120000"/>
              </a:lnSpc>
              <a:spcBef>
                <a:spcPts val="0"/>
              </a:spcBef>
              <a:spcAft>
                <a:spcPts val="0"/>
              </a:spcAft>
              <a:buClr>
                <a:srgbClr val="3494BA"/>
              </a:buClr>
              <a:buFont typeface="Wingdings" panose="05000000000000000000" pitchFamily="2" charset="2"/>
              <a:buChar char="ü"/>
            </a:pPr>
            <a:r>
              <a:rPr lang="en-US" sz="9600" dirty="0" smtClean="0">
                <a:solidFill>
                  <a:prstClr val="black"/>
                </a:solidFill>
              </a:rPr>
              <a:t>Listserv </a:t>
            </a:r>
            <a:r>
              <a:rPr lang="en-US" sz="9600" dirty="0">
                <a:solidFill>
                  <a:prstClr val="black"/>
                </a:solidFill>
              </a:rPr>
              <a:t>and </a:t>
            </a:r>
            <a:r>
              <a:rPr lang="en-US" sz="9600" dirty="0" smtClean="0">
                <a:solidFill>
                  <a:prstClr val="black"/>
                </a:solidFill>
              </a:rPr>
              <a:t>email. </a:t>
            </a:r>
            <a:endParaRPr lang="en-US" sz="9600" dirty="0" smtClean="0">
              <a:solidFill>
                <a:schemeClr val="tx1"/>
              </a:solidFill>
            </a:endParaRPr>
          </a:p>
          <a:p>
            <a:pPr marL="914400" lvl="2" indent="-457200">
              <a:lnSpc>
                <a:spcPct val="120000"/>
              </a:lnSpc>
              <a:spcBef>
                <a:spcPts val="600"/>
              </a:spcBef>
              <a:spcAft>
                <a:spcPts val="600"/>
              </a:spcAft>
              <a:buFont typeface="Wingdings" panose="05000000000000000000" pitchFamily="2" charset="2"/>
              <a:buChar char="§"/>
            </a:pPr>
            <a:r>
              <a:rPr lang="en-US" sz="9600" dirty="0" smtClean="0">
                <a:solidFill>
                  <a:schemeClr val="tx1"/>
                </a:solidFill>
              </a:rPr>
              <a:t>Monitoring/analyzing to drive technical assistance, recommendations and developing rural health strategies. </a:t>
            </a:r>
          </a:p>
          <a:p>
            <a:pPr marL="914400" lvl="2" indent="-457200">
              <a:lnSpc>
                <a:spcPct val="120000"/>
              </a:lnSpc>
              <a:spcBef>
                <a:spcPts val="600"/>
              </a:spcBef>
              <a:spcAft>
                <a:spcPts val="600"/>
              </a:spcAft>
              <a:buFont typeface="Wingdings" panose="05000000000000000000" pitchFamily="2" charset="2"/>
              <a:buChar char="§"/>
            </a:pPr>
            <a:r>
              <a:rPr lang="en-US" sz="9600" dirty="0" smtClean="0">
                <a:solidFill>
                  <a:schemeClr val="tx1"/>
                </a:solidFill>
              </a:rPr>
              <a:t>Evaluating data/trends to develop initiatives/strategies to improve health. </a:t>
            </a:r>
            <a:endParaRPr lang="en-US" sz="9600" dirty="0">
              <a:solidFill>
                <a:schemeClr val="tx1"/>
              </a:solidFill>
            </a:endParaRPr>
          </a:p>
          <a:p>
            <a:pPr marL="914400" lvl="2" indent="-457200">
              <a:lnSpc>
                <a:spcPct val="120000"/>
              </a:lnSpc>
              <a:spcBef>
                <a:spcPts val="600"/>
              </a:spcBef>
              <a:spcAft>
                <a:spcPts val="600"/>
              </a:spcAft>
              <a:buFont typeface="Wingdings" panose="05000000000000000000" pitchFamily="2" charset="2"/>
              <a:buChar char="§"/>
            </a:pPr>
            <a:r>
              <a:rPr lang="en-US" sz="9600" dirty="0" smtClean="0">
                <a:solidFill>
                  <a:schemeClr val="tx1"/>
                </a:solidFill>
              </a:rPr>
              <a:t>Coordinating with partners to support rural health needs and leverage resources for services, activities and programs. </a:t>
            </a:r>
          </a:p>
          <a:p>
            <a:pPr marL="0" lvl="2" indent="0">
              <a:buNone/>
            </a:pPr>
            <a:endParaRPr lang="en-US" sz="9600" dirty="0" smtClean="0">
              <a:solidFill>
                <a:schemeClr val="tx1"/>
              </a:solidFill>
            </a:endParaRPr>
          </a:p>
          <a:p>
            <a:pPr marL="384048" lvl="2" indent="0">
              <a:buNone/>
            </a:pPr>
            <a:endParaRPr lang="en-US" sz="9600" dirty="0" smtClean="0">
              <a:solidFill>
                <a:schemeClr val="tx1"/>
              </a:solidFill>
            </a:endParaRPr>
          </a:p>
          <a:p>
            <a:pPr lvl="1">
              <a:buFont typeface="Wingdings" panose="05000000000000000000" pitchFamily="2" charset="2"/>
              <a:buChar char="v"/>
            </a:pPr>
            <a:endParaRPr lang="en-US" dirty="0"/>
          </a:p>
        </p:txBody>
      </p:sp>
      <p:sp>
        <p:nvSpPr>
          <p:cNvPr id="4" name="Slide Number Placeholder 3"/>
          <p:cNvSpPr>
            <a:spLocks noGrp="1"/>
          </p:cNvSpPr>
          <p:nvPr>
            <p:ph type="sldNum" sz="quarter" idx="12"/>
          </p:nvPr>
        </p:nvSpPr>
        <p:spPr/>
        <p:txBody>
          <a:bodyPr/>
          <a:lstStyle/>
          <a:p>
            <a:fld id="{718EE619-014B-43FF-9795-A6A3ABDA4634}" type="slidenum">
              <a:rPr lang="en-US" smtClean="0"/>
              <a:t>10</a:t>
            </a:fld>
            <a:endParaRPr lang="en-US"/>
          </a:p>
        </p:txBody>
      </p:sp>
    </p:spTree>
    <p:extLst>
      <p:ext uri="{BB962C8B-B14F-4D97-AF65-F5344CB8AC3E}">
        <p14:creationId xmlns:p14="http://schemas.microsoft.com/office/powerpoint/2010/main" val="12849357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SORH Grant Impacts </a:t>
            </a:r>
            <a:br>
              <a:rPr lang="en-US" b="1" dirty="0" smtClean="0">
                <a:solidFill>
                  <a:schemeClr val="accent1"/>
                </a:solidFill>
              </a:rPr>
            </a:br>
            <a:endParaRPr lang="en-US" dirty="0"/>
          </a:p>
        </p:txBody>
      </p:sp>
      <p:sp>
        <p:nvSpPr>
          <p:cNvPr id="3" name="Content Placeholder 2"/>
          <p:cNvSpPr>
            <a:spLocks noGrp="1"/>
          </p:cNvSpPr>
          <p:nvPr>
            <p:ph idx="1"/>
          </p:nvPr>
        </p:nvSpPr>
        <p:spPr>
          <a:xfrm>
            <a:off x="1097280" y="1737360"/>
            <a:ext cx="10058400" cy="5120640"/>
          </a:xfrm>
        </p:spPr>
        <p:txBody>
          <a:bodyPr>
            <a:noAutofit/>
          </a:bodyPr>
          <a:lstStyle/>
          <a:p>
            <a:pPr marL="457200" indent="-457200">
              <a:lnSpc>
                <a:spcPct val="120000"/>
              </a:lnSpc>
              <a:spcBef>
                <a:spcPts val="600"/>
              </a:spcBef>
              <a:spcAft>
                <a:spcPts val="600"/>
              </a:spcAft>
              <a:buFont typeface="Wingdings" panose="05000000000000000000" pitchFamily="2" charset="2"/>
              <a:buChar char="v"/>
            </a:pPr>
            <a:r>
              <a:rPr lang="en-US" sz="1900" dirty="0" smtClean="0">
                <a:solidFill>
                  <a:schemeClr val="tx1"/>
                </a:solidFill>
              </a:rPr>
              <a:t>Provided 25 Letters of Support and 7 partners awarded the grant </a:t>
            </a:r>
          </a:p>
          <a:p>
            <a:pPr marL="685800" lvl="1" indent="-457200">
              <a:lnSpc>
                <a:spcPct val="120000"/>
              </a:lnSpc>
              <a:spcBef>
                <a:spcPts val="600"/>
              </a:spcBef>
              <a:spcAft>
                <a:spcPts val="600"/>
              </a:spcAft>
              <a:buFont typeface="+mj-lt"/>
              <a:buAutoNum type="arabicPeriod"/>
            </a:pPr>
            <a:r>
              <a:rPr lang="en-US" sz="1900" u="sng" dirty="0" smtClean="0">
                <a:solidFill>
                  <a:schemeClr val="tx1"/>
                </a:solidFill>
              </a:rPr>
              <a:t>Citizens </a:t>
            </a:r>
            <a:r>
              <a:rPr lang="en-US" sz="1900" u="sng" dirty="0">
                <a:solidFill>
                  <a:schemeClr val="tx1"/>
                </a:solidFill>
              </a:rPr>
              <a:t>Memorial Hospital Butterfield Park Medical Center</a:t>
            </a:r>
            <a:r>
              <a:rPr lang="en-US" sz="1900" dirty="0" smtClean="0">
                <a:solidFill>
                  <a:schemeClr val="tx1"/>
                </a:solidFill>
              </a:rPr>
              <a:t>: Rural </a:t>
            </a:r>
            <a:r>
              <a:rPr lang="en-US" sz="1900" dirty="0">
                <a:solidFill>
                  <a:schemeClr val="tx1"/>
                </a:solidFill>
              </a:rPr>
              <a:t>Public Health Workforce Training Network Program</a:t>
            </a:r>
            <a:endParaRPr lang="en-US" sz="1900" dirty="0" smtClean="0">
              <a:solidFill>
                <a:schemeClr val="tx1"/>
              </a:solidFill>
            </a:endParaRPr>
          </a:p>
          <a:p>
            <a:pPr marL="925830" lvl="2" indent="-285750">
              <a:lnSpc>
                <a:spcPct val="120000"/>
              </a:lnSpc>
              <a:spcBef>
                <a:spcPts val="600"/>
              </a:spcBef>
              <a:spcAft>
                <a:spcPts val="600"/>
              </a:spcAft>
              <a:buFont typeface="Wingdings" panose="05000000000000000000" pitchFamily="2" charset="2"/>
              <a:buChar char="§"/>
            </a:pPr>
            <a:r>
              <a:rPr lang="en-US" sz="1900" dirty="0">
                <a:solidFill>
                  <a:schemeClr val="tx1"/>
                </a:solidFill>
              </a:rPr>
              <a:t>Mobile Integrated Health (</a:t>
            </a:r>
            <a:r>
              <a:rPr lang="en-US" sz="1900" dirty="0" err="1">
                <a:solidFill>
                  <a:schemeClr val="tx1"/>
                </a:solidFill>
              </a:rPr>
              <a:t>MIH</a:t>
            </a:r>
            <a:r>
              <a:rPr lang="en-US" sz="1900" dirty="0">
                <a:solidFill>
                  <a:schemeClr val="tx1"/>
                </a:solidFill>
              </a:rPr>
              <a:t>) Network will </a:t>
            </a:r>
            <a:r>
              <a:rPr lang="en-US" sz="1900" dirty="0" smtClean="0">
                <a:solidFill>
                  <a:schemeClr val="tx1"/>
                </a:solidFill>
              </a:rPr>
              <a:t>offer </a:t>
            </a:r>
            <a:r>
              <a:rPr lang="en-US" sz="1900" dirty="0">
                <a:solidFill>
                  <a:schemeClr val="tx1"/>
                </a:solidFill>
              </a:rPr>
              <a:t>a Community Paramedic training </a:t>
            </a:r>
            <a:r>
              <a:rPr lang="en-US" sz="1900" dirty="0" smtClean="0">
                <a:solidFill>
                  <a:schemeClr val="tx1"/>
                </a:solidFill>
              </a:rPr>
              <a:t>program. </a:t>
            </a:r>
            <a:endParaRPr lang="en-US" sz="1900" dirty="0">
              <a:solidFill>
                <a:schemeClr val="tx1"/>
              </a:solidFill>
            </a:endParaRPr>
          </a:p>
          <a:p>
            <a:pPr marL="685800" lvl="1" indent="-457200">
              <a:lnSpc>
                <a:spcPct val="120000"/>
              </a:lnSpc>
              <a:spcBef>
                <a:spcPts val="600"/>
              </a:spcBef>
              <a:spcAft>
                <a:spcPts val="600"/>
              </a:spcAft>
              <a:buFont typeface="+mj-lt"/>
              <a:buAutoNum type="arabicPeriod"/>
            </a:pPr>
            <a:r>
              <a:rPr lang="en-US" sz="1900" u="sng" dirty="0" smtClean="0">
                <a:solidFill>
                  <a:schemeClr val="tx1"/>
                </a:solidFill>
              </a:rPr>
              <a:t>Citizens </a:t>
            </a:r>
            <a:r>
              <a:rPr lang="en-US" sz="1900" u="sng" dirty="0">
                <a:solidFill>
                  <a:schemeClr val="tx1"/>
                </a:solidFill>
              </a:rPr>
              <a:t>Memorial Hospital</a:t>
            </a:r>
            <a:r>
              <a:rPr lang="en-US" sz="1900" dirty="0">
                <a:solidFill>
                  <a:schemeClr val="tx1"/>
                </a:solidFill>
              </a:rPr>
              <a:t>: </a:t>
            </a:r>
            <a:r>
              <a:rPr lang="en-US" sz="1900" dirty="0" smtClean="0">
                <a:solidFill>
                  <a:schemeClr val="tx1"/>
                </a:solidFill>
              </a:rPr>
              <a:t>Rural </a:t>
            </a:r>
            <a:r>
              <a:rPr lang="en-US" sz="1900" dirty="0">
                <a:solidFill>
                  <a:schemeClr val="tx1"/>
                </a:solidFill>
              </a:rPr>
              <a:t>Health Network Development Planning </a:t>
            </a:r>
            <a:r>
              <a:rPr lang="en-US" sz="1900" dirty="0" smtClean="0">
                <a:solidFill>
                  <a:schemeClr val="tx1"/>
                </a:solidFill>
              </a:rPr>
              <a:t>Grant</a:t>
            </a:r>
          </a:p>
          <a:p>
            <a:pPr marL="925830" lvl="2" indent="-285750">
              <a:lnSpc>
                <a:spcPct val="120000"/>
              </a:lnSpc>
              <a:spcBef>
                <a:spcPts val="600"/>
              </a:spcBef>
              <a:spcAft>
                <a:spcPts val="600"/>
              </a:spcAft>
              <a:buFont typeface="Wingdings" panose="05000000000000000000" pitchFamily="2" charset="2"/>
              <a:buChar char="§"/>
            </a:pPr>
            <a:r>
              <a:rPr lang="en-US" sz="1900" dirty="0">
                <a:solidFill>
                  <a:schemeClr val="tx1"/>
                </a:solidFill>
              </a:rPr>
              <a:t>Developing a Community </a:t>
            </a:r>
            <a:r>
              <a:rPr lang="en-US" sz="1900" dirty="0" err="1">
                <a:solidFill>
                  <a:schemeClr val="tx1"/>
                </a:solidFill>
              </a:rPr>
              <a:t>Paramedicine</a:t>
            </a:r>
            <a:r>
              <a:rPr lang="en-US" sz="1900" dirty="0">
                <a:solidFill>
                  <a:schemeClr val="tx1"/>
                </a:solidFill>
              </a:rPr>
              <a:t> Integrative Network and Community </a:t>
            </a:r>
            <a:r>
              <a:rPr lang="en-US" sz="1900" dirty="0" err="1" smtClean="0">
                <a:solidFill>
                  <a:schemeClr val="tx1"/>
                </a:solidFill>
              </a:rPr>
              <a:t>Paramedicine</a:t>
            </a:r>
            <a:r>
              <a:rPr lang="en-US" sz="1900" dirty="0" smtClean="0">
                <a:solidFill>
                  <a:schemeClr val="tx1"/>
                </a:solidFill>
              </a:rPr>
              <a:t>. </a:t>
            </a:r>
          </a:p>
          <a:p>
            <a:pPr marL="685800" lvl="1" indent="-457200">
              <a:lnSpc>
                <a:spcPct val="120000"/>
              </a:lnSpc>
              <a:spcBef>
                <a:spcPts val="600"/>
              </a:spcBef>
              <a:spcAft>
                <a:spcPts val="600"/>
              </a:spcAft>
              <a:buFont typeface="+mj-lt"/>
              <a:buAutoNum type="arabicPeriod"/>
            </a:pPr>
            <a:r>
              <a:rPr lang="en-US" sz="1900" u="sng" dirty="0" smtClean="0">
                <a:solidFill>
                  <a:schemeClr val="tx1"/>
                </a:solidFill>
              </a:rPr>
              <a:t>Delta Area Economic Opportunity Corporation</a:t>
            </a:r>
            <a:r>
              <a:rPr lang="en-US" sz="1900" dirty="0" smtClean="0">
                <a:solidFill>
                  <a:schemeClr val="tx1"/>
                </a:solidFill>
              </a:rPr>
              <a:t>: Rural Public Health Workforce Training Network Program</a:t>
            </a:r>
          </a:p>
          <a:p>
            <a:pPr marL="1108710" lvl="3" indent="-285750">
              <a:lnSpc>
                <a:spcPct val="120000"/>
              </a:lnSpc>
              <a:spcBef>
                <a:spcPts val="600"/>
              </a:spcBef>
              <a:spcAft>
                <a:spcPts val="600"/>
              </a:spcAft>
              <a:buFont typeface="Wingdings" panose="05000000000000000000" pitchFamily="2" charset="2"/>
              <a:buChar char="§"/>
            </a:pPr>
            <a:r>
              <a:rPr lang="en-US" sz="1900" dirty="0">
                <a:solidFill>
                  <a:schemeClr val="tx1"/>
                </a:solidFill>
              </a:rPr>
              <a:t>A</a:t>
            </a:r>
            <a:r>
              <a:rPr lang="en-US" sz="1900" dirty="0" smtClean="0">
                <a:solidFill>
                  <a:schemeClr val="tx1"/>
                </a:solidFill>
              </a:rPr>
              <a:t>ddress health care workforce shortages and lack of coordination of care. </a:t>
            </a:r>
          </a:p>
        </p:txBody>
      </p:sp>
      <p:sp>
        <p:nvSpPr>
          <p:cNvPr id="4" name="Slide Number Placeholder 3"/>
          <p:cNvSpPr>
            <a:spLocks noGrp="1"/>
          </p:cNvSpPr>
          <p:nvPr>
            <p:ph type="sldNum" sz="quarter" idx="12"/>
          </p:nvPr>
        </p:nvSpPr>
        <p:spPr/>
        <p:txBody>
          <a:bodyPr/>
          <a:lstStyle/>
          <a:p>
            <a:fld id="{718EE619-014B-43FF-9795-A6A3ABDA4634}" type="slidenum">
              <a:rPr lang="en-US" smtClean="0"/>
              <a:t>11</a:t>
            </a:fld>
            <a:endParaRPr lang="en-US"/>
          </a:p>
        </p:txBody>
      </p:sp>
    </p:spTree>
    <p:extLst>
      <p:ext uri="{BB962C8B-B14F-4D97-AF65-F5344CB8AC3E}">
        <p14:creationId xmlns:p14="http://schemas.microsoft.com/office/powerpoint/2010/main" val="13612804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SORH Grant Impacts  </a:t>
            </a:r>
            <a:br>
              <a:rPr lang="en-US" b="1" dirty="0" smtClean="0">
                <a:solidFill>
                  <a:schemeClr val="accent1"/>
                </a:solidFill>
              </a:rPr>
            </a:br>
            <a:endParaRPr lang="en-US" dirty="0"/>
          </a:p>
        </p:txBody>
      </p:sp>
      <p:sp>
        <p:nvSpPr>
          <p:cNvPr id="3" name="Content Placeholder 2"/>
          <p:cNvSpPr>
            <a:spLocks noGrp="1"/>
          </p:cNvSpPr>
          <p:nvPr>
            <p:ph idx="1"/>
          </p:nvPr>
        </p:nvSpPr>
        <p:spPr>
          <a:xfrm>
            <a:off x="1097280" y="1737361"/>
            <a:ext cx="10058400" cy="4889470"/>
          </a:xfrm>
        </p:spPr>
        <p:txBody>
          <a:bodyPr>
            <a:noAutofit/>
          </a:bodyPr>
          <a:lstStyle/>
          <a:p>
            <a:pPr marL="0" lvl="1" indent="-228600">
              <a:lnSpc>
                <a:spcPct val="120000"/>
              </a:lnSpc>
              <a:spcBef>
                <a:spcPts val="600"/>
              </a:spcBef>
              <a:spcAft>
                <a:spcPts val="600"/>
              </a:spcAft>
              <a:buFont typeface="+mj-lt"/>
              <a:buAutoNum type="arabicPeriod" startAt="4"/>
            </a:pPr>
            <a:r>
              <a:rPr lang="en-US" sz="1900" dirty="0" smtClean="0">
                <a:solidFill>
                  <a:schemeClr val="tx1"/>
                </a:solidFill>
              </a:rPr>
              <a:t>Great </a:t>
            </a:r>
            <a:r>
              <a:rPr lang="en-US" sz="1900" dirty="0">
                <a:solidFill>
                  <a:schemeClr val="tx1"/>
                </a:solidFill>
              </a:rPr>
              <a:t>Mines Health Center: Rural Public Health Workforce Training Network </a:t>
            </a:r>
            <a:r>
              <a:rPr lang="en-US" sz="1900" dirty="0" smtClean="0">
                <a:solidFill>
                  <a:schemeClr val="tx1"/>
                </a:solidFill>
              </a:rPr>
              <a:t>Program </a:t>
            </a:r>
          </a:p>
          <a:p>
            <a:pPr marL="685800" lvl="2" indent="-228600">
              <a:lnSpc>
                <a:spcPct val="120000"/>
              </a:lnSpc>
              <a:spcBef>
                <a:spcPts val="600"/>
              </a:spcBef>
              <a:spcAft>
                <a:spcPts val="600"/>
              </a:spcAft>
              <a:buFont typeface="Wingdings" panose="05000000000000000000" pitchFamily="2" charset="2"/>
              <a:buChar char="§"/>
            </a:pPr>
            <a:r>
              <a:rPr lang="en-US" sz="1900" dirty="0" smtClean="0">
                <a:solidFill>
                  <a:schemeClr val="tx1"/>
                </a:solidFill>
              </a:rPr>
              <a:t>Address community health workers and </a:t>
            </a:r>
            <a:r>
              <a:rPr lang="en-US" sz="1900" dirty="0">
                <a:solidFill>
                  <a:schemeClr val="tx1"/>
                </a:solidFill>
              </a:rPr>
              <a:t>community </a:t>
            </a:r>
            <a:r>
              <a:rPr lang="en-US" sz="1900" dirty="0" err="1" smtClean="0">
                <a:solidFill>
                  <a:schemeClr val="tx1"/>
                </a:solidFill>
              </a:rPr>
              <a:t>paramedicine</a:t>
            </a:r>
            <a:r>
              <a:rPr lang="en-US" sz="1900" dirty="0" smtClean="0">
                <a:solidFill>
                  <a:schemeClr val="tx1"/>
                </a:solidFill>
              </a:rPr>
              <a:t> workforce shortages. </a:t>
            </a:r>
          </a:p>
          <a:p>
            <a:pPr marL="0" lvl="1" indent="-228600">
              <a:lnSpc>
                <a:spcPct val="120000"/>
              </a:lnSpc>
              <a:spcBef>
                <a:spcPts val="600"/>
              </a:spcBef>
              <a:spcAft>
                <a:spcPts val="600"/>
              </a:spcAft>
              <a:buFont typeface="+mj-lt"/>
              <a:buAutoNum type="arabicPeriod" startAt="4"/>
            </a:pPr>
            <a:r>
              <a:rPr lang="en-US" sz="1900" dirty="0" smtClean="0">
                <a:solidFill>
                  <a:schemeClr val="tx1"/>
                </a:solidFill>
              </a:rPr>
              <a:t>Health Care Collaborative of Rural Missouri: Rural Public Health Workforce Training Network </a:t>
            </a:r>
          </a:p>
          <a:p>
            <a:pPr marL="685800" lvl="2" indent="-457200">
              <a:lnSpc>
                <a:spcPct val="120000"/>
              </a:lnSpc>
              <a:spcBef>
                <a:spcPts val="600"/>
              </a:spcBef>
              <a:spcAft>
                <a:spcPts val="600"/>
              </a:spcAft>
              <a:buFont typeface="Wingdings" panose="05000000000000000000" pitchFamily="2" charset="2"/>
              <a:buChar char="§"/>
            </a:pPr>
            <a:r>
              <a:rPr lang="en-US" sz="1900" dirty="0" smtClean="0">
                <a:solidFill>
                  <a:schemeClr val="tx1"/>
                </a:solidFill>
              </a:rPr>
              <a:t>Address </a:t>
            </a:r>
            <a:r>
              <a:rPr lang="en-US" sz="1900" dirty="0">
                <a:solidFill>
                  <a:schemeClr val="tx1"/>
                </a:solidFill>
              </a:rPr>
              <a:t>health equity gaps in </a:t>
            </a:r>
            <a:r>
              <a:rPr lang="en-US" sz="1900" dirty="0" smtClean="0">
                <a:solidFill>
                  <a:schemeClr val="tx1"/>
                </a:solidFill>
              </a:rPr>
              <a:t>the workforce promoting diversity and inclusion and establishing </a:t>
            </a:r>
            <a:r>
              <a:rPr lang="en-US" sz="1900" dirty="0">
                <a:solidFill>
                  <a:schemeClr val="tx1"/>
                </a:solidFill>
              </a:rPr>
              <a:t>a stronger community connection through a healthcare career network.</a:t>
            </a:r>
            <a:endParaRPr lang="en-US" sz="1900" dirty="0" smtClean="0">
              <a:solidFill>
                <a:schemeClr val="tx1"/>
              </a:solidFill>
            </a:endParaRPr>
          </a:p>
          <a:p>
            <a:pPr marL="0" lvl="1" indent="-228600">
              <a:lnSpc>
                <a:spcPct val="120000"/>
              </a:lnSpc>
              <a:spcBef>
                <a:spcPts val="600"/>
              </a:spcBef>
              <a:spcAft>
                <a:spcPts val="600"/>
              </a:spcAft>
              <a:buFont typeface="+mj-lt"/>
              <a:buAutoNum type="arabicPeriod" startAt="6"/>
            </a:pPr>
            <a:r>
              <a:rPr lang="en-US" sz="1900" dirty="0" smtClean="0">
                <a:solidFill>
                  <a:schemeClr val="tx1"/>
                </a:solidFill>
              </a:rPr>
              <a:t>Missouri </a:t>
            </a:r>
            <a:r>
              <a:rPr lang="en-US" sz="1900" dirty="0">
                <a:solidFill>
                  <a:schemeClr val="tx1"/>
                </a:solidFill>
              </a:rPr>
              <a:t>State Alliance of YMCA:  Rural Health Network Development Planning Program Grant </a:t>
            </a:r>
            <a:endParaRPr lang="en-US" sz="1900" dirty="0" smtClean="0">
              <a:solidFill>
                <a:schemeClr val="tx1"/>
              </a:solidFill>
            </a:endParaRPr>
          </a:p>
          <a:p>
            <a:pPr marL="685800" lvl="3" indent="-457200">
              <a:lnSpc>
                <a:spcPct val="120000"/>
              </a:lnSpc>
              <a:spcBef>
                <a:spcPts val="600"/>
              </a:spcBef>
              <a:spcAft>
                <a:spcPts val="600"/>
              </a:spcAft>
              <a:buFont typeface="Wingdings" panose="05000000000000000000" pitchFamily="2" charset="2"/>
              <a:buChar char="§"/>
            </a:pPr>
            <a:r>
              <a:rPr lang="en-US" sz="1900" dirty="0" smtClean="0">
                <a:solidFill>
                  <a:schemeClr val="tx1"/>
                </a:solidFill>
              </a:rPr>
              <a:t>Develop</a:t>
            </a:r>
            <a:r>
              <a:rPr lang="en-US" sz="1900" dirty="0">
                <a:solidFill>
                  <a:schemeClr val="tx1"/>
                </a:solidFill>
              </a:rPr>
              <a:t> a sustainable </a:t>
            </a:r>
            <a:r>
              <a:rPr lang="en-US" sz="1900" dirty="0" smtClean="0">
                <a:solidFill>
                  <a:schemeClr val="tx1"/>
                </a:solidFill>
              </a:rPr>
              <a:t>Rural </a:t>
            </a:r>
            <a:r>
              <a:rPr lang="en-US" sz="1900" dirty="0">
                <a:solidFill>
                  <a:schemeClr val="tx1"/>
                </a:solidFill>
              </a:rPr>
              <a:t>Health </a:t>
            </a:r>
            <a:r>
              <a:rPr lang="en-US" sz="1900" dirty="0" smtClean="0">
                <a:solidFill>
                  <a:schemeClr val="tx1"/>
                </a:solidFill>
              </a:rPr>
              <a:t>Network to address inequities </a:t>
            </a:r>
            <a:r>
              <a:rPr lang="en-US" sz="1900" dirty="0">
                <a:solidFill>
                  <a:schemeClr val="tx1"/>
                </a:solidFill>
              </a:rPr>
              <a:t>and chronic health </a:t>
            </a:r>
            <a:r>
              <a:rPr lang="en-US" sz="1900" dirty="0" smtClean="0">
                <a:solidFill>
                  <a:schemeClr val="tx1"/>
                </a:solidFill>
              </a:rPr>
              <a:t>outcomes.</a:t>
            </a:r>
          </a:p>
          <a:p>
            <a:pPr marL="0" lvl="1" indent="-457200">
              <a:lnSpc>
                <a:spcPct val="120000"/>
              </a:lnSpc>
              <a:spcBef>
                <a:spcPts val="600"/>
              </a:spcBef>
              <a:spcAft>
                <a:spcPts val="600"/>
              </a:spcAft>
              <a:buFont typeface="+mj-lt"/>
              <a:buAutoNum type="arabicPeriod" startAt="7"/>
            </a:pPr>
            <a:r>
              <a:rPr lang="en-US" sz="1900" dirty="0" smtClean="0">
                <a:solidFill>
                  <a:schemeClr val="tx1"/>
                </a:solidFill>
              </a:rPr>
              <a:t>Sullivan </a:t>
            </a:r>
            <a:r>
              <a:rPr lang="en-US" sz="1900" dirty="0">
                <a:solidFill>
                  <a:schemeClr val="tx1"/>
                </a:solidFill>
              </a:rPr>
              <a:t>County Memorial Hospital: Rural Health Network Development Planning Program Grant </a:t>
            </a:r>
            <a:endParaRPr lang="en-US" sz="1900" dirty="0" smtClean="0">
              <a:solidFill>
                <a:schemeClr val="tx1"/>
              </a:solidFill>
            </a:endParaRPr>
          </a:p>
          <a:p>
            <a:pPr marL="685800" lvl="1" indent="-457200">
              <a:lnSpc>
                <a:spcPct val="120000"/>
              </a:lnSpc>
              <a:spcBef>
                <a:spcPts val="600"/>
              </a:spcBef>
              <a:spcAft>
                <a:spcPts val="600"/>
              </a:spcAft>
              <a:buFont typeface="Wingdings" panose="05000000000000000000" pitchFamily="2" charset="2"/>
              <a:buChar char="§"/>
            </a:pPr>
            <a:r>
              <a:rPr lang="en-US" sz="1900" dirty="0" smtClean="0">
                <a:solidFill>
                  <a:schemeClr val="tx1"/>
                </a:solidFill>
              </a:rPr>
              <a:t>Improve </a:t>
            </a:r>
            <a:r>
              <a:rPr lang="en-US" sz="1900" dirty="0">
                <a:solidFill>
                  <a:schemeClr val="tx1"/>
                </a:solidFill>
              </a:rPr>
              <a:t>access to </a:t>
            </a:r>
            <a:r>
              <a:rPr lang="en-US" sz="1900" dirty="0" smtClean="0">
                <a:solidFill>
                  <a:schemeClr val="tx1"/>
                </a:solidFill>
              </a:rPr>
              <a:t>healthcare </a:t>
            </a:r>
            <a:r>
              <a:rPr lang="en-US" sz="1900" dirty="0">
                <a:solidFill>
                  <a:schemeClr val="tx1"/>
                </a:solidFill>
              </a:rPr>
              <a:t>services </a:t>
            </a:r>
            <a:r>
              <a:rPr lang="en-US" sz="1900" dirty="0" smtClean="0">
                <a:solidFill>
                  <a:schemeClr val="tx1"/>
                </a:solidFill>
              </a:rPr>
              <a:t>through partnership with Federally </a:t>
            </a:r>
            <a:r>
              <a:rPr lang="en-US" sz="1900" dirty="0">
                <a:solidFill>
                  <a:schemeClr val="tx1"/>
                </a:solidFill>
              </a:rPr>
              <a:t>Qualified Health </a:t>
            </a:r>
            <a:r>
              <a:rPr lang="en-US" sz="1900" dirty="0" smtClean="0">
                <a:solidFill>
                  <a:schemeClr val="tx1"/>
                </a:solidFill>
              </a:rPr>
              <a:t>Center. </a:t>
            </a:r>
            <a:endParaRPr lang="en-US" sz="1900" dirty="0">
              <a:solidFill>
                <a:schemeClr val="tx1"/>
              </a:solidFill>
            </a:endParaRPr>
          </a:p>
          <a:p>
            <a:pPr marL="914400" lvl="1" indent="-457200">
              <a:lnSpc>
                <a:spcPct val="120000"/>
              </a:lnSpc>
              <a:spcBef>
                <a:spcPts val="600"/>
              </a:spcBef>
              <a:spcAft>
                <a:spcPts val="600"/>
              </a:spcAft>
              <a:buFont typeface="Wingdings" panose="05000000000000000000" pitchFamily="2" charset="2"/>
              <a:buChar char="ü"/>
            </a:pPr>
            <a:endParaRPr lang="en-US" sz="1900" dirty="0" smtClean="0">
              <a:solidFill>
                <a:schemeClr val="tx1"/>
              </a:solidFill>
            </a:endParaRPr>
          </a:p>
          <a:p>
            <a:pPr marL="1280160" lvl="3" indent="-457200">
              <a:lnSpc>
                <a:spcPct val="120000"/>
              </a:lnSpc>
              <a:spcBef>
                <a:spcPts val="600"/>
              </a:spcBef>
              <a:spcAft>
                <a:spcPts val="600"/>
              </a:spcAft>
              <a:buFont typeface="Wingdings" panose="05000000000000000000" pitchFamily="2" charset="2"/>
              <a:buChar char="ü"/>
            </a:pPr>
            <a:endParaRPr lang="en-US" sz="1900" dirty="0" smtClean="0">
              <a:solidFill>
                <a:schemeClr val="tx1"/>
              </a:solidFill>
            </a:endParaRPr>
          </a:p>
          <a:p>
            <a:pPr marL="914400" lvl="2" indent="-457200">
              <a:lnSpc>
                <a:spcPct val="120000"/>
              </a:lnSpc>
              <a:spcBef>
                <a:spcPts val="600"/>
              </a:spcBef>
              <a:spcAft>
                <a:spcPts val="600"/>
              </a:spcAft>
              <a:buFont typeface="Wingdings" panose="05000000000000000000" pitchFamily="2" charset="2"/>
              <a:buChar char="§"/>
            </a:pPr>
            <a:endParaRPr lang="en-US" sz="1900" dirty="0" smtClean="0">
              <a:solidFill>
                <a:schemeClr val="tx1"/>
              </a:solidFill>
            </a:endParaRPr>
          </a:p>
          <a:p>
            <a:pPr marL="0" lvl="2" indent="0">
              <a:buNone/>
            </a:pPr>
            <a:endParaRPr lang="en-US" sz="1900" dirty="0" smtClean="0">
              <a:solidFill>
                <a:schemeClr val="tx1"/>
              </a:solidFill>
            </a:endParaRPr>
          </a:p>
          <a:p>
            <a:pPr marL="384048" lvl="2" indent="0">
              <a:buNone/>
            </a:pPr>
            <a:endParaRPr lang="en-US" sz="1900" dirty="0" smtClean="0">
              <a:solidFill>
                <a:schemeClr val="tx1"/>
              </a:solidFill>
            </a:endParaRPr>
          </a:p>
          <a:p>
            <a:pPr lvl="1">
              <a:buFont typeface="Wingdings" panose="05000000000000000000" pitchFamily="2" charset="2"/>
              <a:buChar char="v"/>
            </a:pPr>
            <a:endParaRPr lang="en-US" sz="1900" dirty="0"/>
          </a:p>
        </p:txBody>
      </p:sp>
      <p:sp>
        <p:nvSpPr>
          <p:cNvPr id="4" name="Slide Number Placeholder 3"/>
          <p:cNvSpPr>
            <a:spLocks noGrp="1"/>
          </p:cNvSpPr>
          <p:nvPr>
            <p:ph type="sldNum" sz="quarter" idx="12"/>
          </p:nvPr>
        </p:nvSpPr>
        <p:spPr/>
        <p:txBody>
          <a:bodyPr/>
          <a:lstStyle/>
          <a:p>
            <a:fld id="{718EE619-014B-43FF-9795-A6A3ABDA4634}" type="slidenum">
              <a:rPr lang="en-US" smtClean="0"/>
              <a:t>12</a:t>
            </a:fld>
            <a:endParaRPr lang="en-US"/>
          </a:p>
        </p:txBody>
      </p:sp>
    </p:spTree>
    <p:extLst>
      <p:ext uri="{BB962C8B-B14F-4D97-AF65-F5344CB8AC3E}">
        <p14:creationId xmlns:p14="http://schemas.microsoft.com/office/powerpoint/2010/main" val="27507879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1"/>
                </a:solidFill>
              </a:rPr>
              <a:t/>
            </a:r>
            <a:br>
              <a:rPr lang="en-US" b="1" dirty="0" smtClean="0">
                <a:solidFill>
                  <a:schemeClr val="accent1"/>
                </a:solidFill>
              </a:rPr>
            </a:br>
            <a:r>
              <a:rPr lang="en-US" b="1" dirty="0">
                <a:solidFill>
                  <a:schemeClr val="accent1"/>
                </a:solidFill>
              </a:rPr>
              <a:t/>
            </a:r>
            <a:br>
              <a:rPr lang="en-US" b="1" dirty="0">
                <a:solidFill>
                  <a:schemeClr val="accent1"/>
                </a:solidFill>
              </a:rPr>
            </a:br>
            <a:r>
              <a:rPr lang="en-US" sz="5300" b="1" dirty="0" smtClean="0">
                <a:solidFill>
                  <a:schemeClr val="accent1"/>
                </a:solidFill>
              </a:rPr>
              <a:t>Goals of Small Hospital Improvement Program (SHIP) Grant </a:t>
            </a:r>
            <a:endParaRPr lang="en-US" sz="5300" b="1" dirty="0">
              <a:solidFill>
                <a:schemeClr val="accent1"/>
              </a:solidFill>
            </a:endParaRPr>
          </a:p>
        </p:txBody>
      </p:sp>
      <p:graphicFrame>
        <p:nvGraphicFramePr>
          <p:cNvPr id="8" name="Content Placeholder 7"/>
          <p:cNvGraphicFramePr>
            <a:graphicFrameLocks noGrp="1"/>
          </p:cNvGraphicFramePr>
          <p:nvPr>
            <p:ph idx="1"/>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718EE619-014B-43FF-9795-A6A3ABDA4634}" type="slidenum">
              <a:rPr lang="en-US" smtClean="0"/>
              <a:t>13</a:t>
            </a:fld>
            <a:endParaRPr lang="en-US"/>
          </a:p>
        </p:txBody>
      </p:sp>
    </p:spTree>
    <p:extLst>
      <p:ext uri="{BB962C8B-B14F-4D97-AF65-F5344CB8AC3E}">
        <p14:creationId xmlns:p14="http://schemas.microsoft.com/office/powerpoint/2010/main" val="12442071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306806"/>
          </a:xfrm>
        </p:spPr>
        <p:txBody>
          <a:bodyPr>
            <a:noAutofit/>
          </a:bodyPr>
          <a:lstStyle/>
          <a:p>
            <a:r>
              <a:rPr lang="en-US" b="1" dirty="0" smtClean="0">
                <a:solidFill>
                  <a:schemeClr val="accent1"/>
                </a:solidFill>
                <a:ea typeface="Calibri" panose="020F0502020204030204" pitchFamily="34" charset="0"/>
                <a:cs typeface="Times New Roman" panose="02020603050405020304" pitchFamily="18" charset="0"/>
              </a:rPr>
              <a:t>SHIP Grant </a:t>
            </a:r>
            <a:endParaRPr lang="en-US" dirty="0">
              <a:solidFill>
                <a:schemeClr val="accent1"/>
              </a:solidFill>
            </a:endParaRPr>
          </a:p>
        </p:txBody>
      </p:sp>
      <p:sp>
        <p:nvSpPr>
          <p:cNvPr id="3" name="Content Placeholder 2"/>
          <p:cNvSpPr>
            <a:spLocks noGrp="1"/>
          </p:cNvSpPr>
          <p:nvPr>
            <p:ph idx="1"/>
          </p:nvPr>
        </p:nvSpPr>
        <p:spPr>
          <a:xfrm>
            <a:off x="1154083" y="1726058"/>
            <a:ext cx="10058400" cy="4733727"/>
          </a:xfrm>
        </p:spPr>
        <p:txBody>
          <a:bodyPr>
            <a:normAutofit lnSpcReduction="10000"/>
          </a:bodyPr>
          <a:lstStyle/>
          <a:p>
            <a:pPr marL="457200" indent="-457200">
              <a:lnSpc>
                <a:spcPct val="120000"/>
              </a:lnSpc>
              <a:spcBef>
                <a:spcPts val="600"/>
              </a:spcBef>
              <a:spcAft>
                <a:spcPts val="600"/>
              </a:spcAft>
              <a:buFont typeface="Wingdings" panose="05000000000000000000" pitchFamily="2" charset="2"/>
              <a:buChar char=""/>
            </a:pPr>
            <a:r>
              <a:rPr lang="en-US" sz="2900" dirty="0" smtClean="0">
                <a:solidFill>
                  <a:schemeClr val="tx1"/>
                </a:solidFill>
                <a:ea typeface="Calibri" panose="020F0502020204030204" pitchFamily="34" charset="0"/>
                <a:cs typeface="Times New Roman" panose="02020603050405020304" pitchFamily="18" charset="0"/>
              </a:rPr>
              <a:t>The SHIP Grant assists eligible hospitals in meeting the costs of implementing data system requirements established under the Medicare Program, including using funds to assist hospitals in participating in improvements in value and quality to health care such as:</a:t>
            </a:r>
          </a:p>
          <a:p>
            <a:pPr marL="914400" indent="-457200">
              <a:lnSpc>
                <a:spcPct val="120000"/>
              </a:lnSpc>
              <a:spcBef>
                <a:spcPts val="0"/>
              </a:spcBef>
              <a:spcAft>
                <a:spcPts val="0"/>
              </a:spcAft>
              <a:buFont typeface="Wingdings" panose="05000000000000000000" pitchFamily="2" charset="2"/>
              <a:buChar char="§"/>
            </a:pPr>
            <a:r>
              <a:rPr lang="en-US" sz="2900" dirty="0" smtClean="0">
                <a:solidFill>
                  <a:schemeClr val="tx1"/>
                </a:solidFill>
                <a:ea typeface="Calibri" panose="020F0502020204030204" pitchFamily="34" charset="0"/>
                <a:cs typeface="Times New Roman" panose="02020603050405020304" pitchFamily="18" charset="0"/>
              </a:rPr>
              <a:t>Value-Based Purchasing Programs (VBP)</a:t>
            </a:r>
          </a:p>
          <a:p>
            <a:pPr marL="914400" indent="-457200">
              <a:lnSpc>
                <a:spcPct val="120000"/>
              </a:lnSpc>
              <a:spcBef>
                <a:spcPts val="0"/>
              </a:spcBef>
              <a:spcAft>
                <a:spcPts val="0"/>
              </a:spcAft>
              <a:buFont typeface="Wingdings" panose="05000000000000000000" pitchFamily="2" charset="2"/>
              <a:buChar char="§"/>
            </a:pPr>
            <a:r>
              <a:rPr lang="en-US" sz="2900" dirty="0" smtClean="0">
                <a:solidFill>
                  <a:schemeClr val="tx1"/>
                </a:solidFill>
                <a:ea typeface="Calibri" panose="020F0502020204030204" pitchFamily="34" charset="0"/>
                <a:cs typeface="Times New Roman" panose="02020603050405020304" pitchFamily="18" charset="0"/>
              </a:rPr>
              <a:t>Accountable Care Organizations (ACOs)</a:t>
            </a:r>
          </a:p>
          <a:p>
            <a:pPr marL="914400" indent="-457200">
              <a:lnSpc>
                <a:spcPct val="120000"/>
              </a:lnSpc>
              <a:spcBef>
                <a:spcPts val="0"/>
              </a:spcBef>
              <a:spcAft>
                <a:spcPts val="0"/>
              </a:spcAft>
              <a:buFont typeface="Wingdings" panose="05000000000000000000" pitchFamily="2" charset="2"/>
              <a:buChar char="§"/>
            </a:pPr>
            <a:r>
              <a:rPr lang="en-US" sz="2900" dirty="0" smtClean="0">
                <a:solidFill>
                  <a:schemeClr val="tx1"/>
                </a:solidFill>
                <a:ea typeface="Calibri" panose="020F0502020204030204" pitchFamily="34" charset="0"/>
                <a:cs typeface="Times New Roman" panose="02020603050405020304" pitchFamily="18" charset="0"/>
              </a:rPr>
              <a:t>Payment Bundling (PB)</a:t>
            </a:r>
          </a:p>
          <a:p>
            <a:pPr marL="228600" lvl="2" indent="-457200">
              <a:buFont typeface="Wingdings" panose="05000000000000000000" pitchFamily="2" charset="2"/>
              <a:buChar char="v"/>
            </a:pPr>
            <a:r>
              <a:rPr lang="en-US" sz="2300" dirty="0" smtClean="0">
                <a:hlinkClick r:id="rId3"/>
              </a:rPr>
              <a:t>https</a:t>
            </a:r>
            <a:r>
              <a:rPr lang="en-US" sz="2300" dirty="0">
                <a:hlinkClick r:id="rId3"/>
              </a:rPr>
              <a:t>://</a:t>
            </a:r>
            <a:r>
              <a:rPr lang="en-US" sz="2300" dirty="0" smtClean="0">
                <a:hlinkClick r:id="rId3"/>
              </a:rPr>
              <a:t>health.mo.gov/living/families/ruralhealth/rural-health-hospitals.php</a:t>
            </a:r>
            <a:r>
              <a:rPr lang="en-US" sz="2300" dirty="0" smtClean="0"/>
              <a:t> </a:t>
            </a:r>
            <a:endParaRPr lang="en-US" sz="2300" dirty="0"/>
          </a:p>
          <a:p>
            <a:pPr marL="457200" lvl="2" indent="0">
              <a:lnSpc>
                <a:spcPct val="120000"/>
              </a:lnSpc>
              <a:spcBef>
                <a:spcPts val="600"/>
              </a:spcBef>
              <a:spcAft>
                <a:spcPts val="600"/>
              </a:spcAft>
              <a:buNone/>
            </a:pPr>
            <a:endParaRPr lang="en-US" sz="2600" dirty="0">
              <a:solidFill>
                <a:schemeClr val="tx1"/>
              </a:solidFill>
              <a:ea typeface="Calibri" panose="020F0502020204030204" pitchFamily="34" charset="0"/>
              <a:cs typeface="Times New Roman" panose="02020603050405020304" pitchFamily="18" charset="0"/>
            </a:endParaRPr>
          </a:p>
          <a:p>
            <a:pPr marL="914400">
              <a:lnSpc>
                <a:spcPct val="120000"/>
              </a:lnSpc>
            </a:pPr>
            <a:endParaRPr lang="en-US" dirty="0"/>
          </a:p>
        </p:txBody>
      </p:sp>
      <p:sp>
        <p:nvSpPr>
          <p:cNvPr id="4" name="Slide Number Placeholder 3"/>
          <p:cNvSpPr>
            <a:spLocks noGrp="1"/>
          </p:cNvSpPr>
          <p:nvPr>
            <p:ph type="sldNum" sz="quarter" idx="12"/>
          </p:nvPr>
        </p:nvSpPr>
        <p:spPr/>
        <p:txBody>
          <a:bodyPr/>
          <a:lstStyle/>
          <a:p>
            <a:fld id="{718EE619-014B-43FF-9795-A6A3ABDA4634}" type="slidenum">
              <a:rPr lang="en-US" smtClean="0"/>
              <a:t>14</a:t>
            </a:fld>
            <a:endParaRPr lang="en-US"/>
          </a:p>
        </p:txBody>
      </p:sp>
    </p:spTree>
    <p:extLst>
      <p:ext uri="{BB962C8B-B14F-4D97-AF65-F5344CB8AC3E}">
        <p14:creationId xmlns:p14="http://schemas.microsoft.com/office/powerpoint/2010/main" val="16633535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306806"/>
          </a:xfrm>
        </p:spPr>
        <p:txBody>
          <a:bodyPr>
            <a:noAutofit/>
          </a:bodyPr>
          <a:lstStyle/>
          <a:p>
            <a:r>
              <a:rPr lang="en-US" b="1" dirty="0" smtClean="0">
                <a:solidFill>
                  <a:schemeClr val="accent1"/>
                </a:solidFill>
                <a:ea typeface="Calibri" panose="020F0502020204030204" pitchFamily="34" charset="0"/>
                <a:cs typeface="Times New Roman" panose="02020603050405020304" pitchFamily="18" charset="0"/>
              </a:rPr>
              <a:t>SHIP Grant </a:t>
            </a:r>
            <a:endParaRPr lang="en-US" dirty="0">
              <a:solidFill>
                <a:schemeClr val="accent1"/>
              </a:solidFill>
            </a:endParaRPr>
          </a:p>
        </p:txBody>
      </p:sp>
      <p:sp>
        <p:nvSpPr>
          <p:cNvPr id="3" name="Content Placeholder 2"/>
          <p:cNvSpPr>
            <a:spLocks noGrp="1"/>
          </p:cNvSpPr>
          <p:nvPr>
            <p:ph idx="1"/>
          </p:nvPr>
        </p:nvSpPr>
        <p:spPr>
          <a:xfrm>
            <a:off x="1154083" y="1726058"/>
            <a:ext cx="10058400" cy="4733727"/>
          </a:xfrm>
        </p:spPr>
        <p:txBody>
          <a:bodyPr>
            <a:normAutofit/>
          </a:bodyPr>
          <a:lstStyle/>
          <a:p>
            <a:pPr marL="457200" indent="-457200">
              <a:lnSpc>
                <a:spcPct val="120000"/>
              </a:lnSpc>
              <a:spcBef>
                <a:spcPts val="600"/>
              </a:spcBef>
              <a:spcAft>
                <a:spcPts val="600"/>
              </a:spcAft>
              <a:buFont typeface="Wingdings" panose="05000000000000000000" pitchFamily="2" charset="2"/>
              <a:buChar char=""/>
            </a:pPr>
            <a:r>
              <a:rPr lang="en-US" sz="2900" dirty="0" smtClean="0">
                <a:solidFill>
                  <a:schemeClr val="tx1"/>
                </a:solidFill>
                <a:ea typeface="Calibri" panose="020F0502020204030204" pitchFamily="34" charset="0"/>
                <a:cs typeface="Times New Roman" panose="02020603050405020304" pitchFamily="18" charset="0"/>
              </a:rPr>
              <a:t>Eligible </a:t>
            </a:r>
            <a:r>
              <a:rPr lang="en-US" sz="2900" dirty="0">
                <a:solidFill>
                  <a:schemeClr val="tx1"/>
                </a:solidFill>
                <a:ea typeface="Calibri" panose="020F0502020204030204" pitchFamily="34" charset="0"/>
                <a:cs typeface="Times New Roman" panose="02020603050405020304" pitchFamily="18" charset="0"/>
              </a:rPr>
              <a:t>small rural hospitals are located in the United States and its territories and include hospitals with 49 available beds or less. </a:t>
            </a:r>
            <a:endParaRPr lang="en-US" sz="2900" dirty="0" smtClean="0">
              <a:solidFill>
                <a:schemeClr val="tx1"/>
              </a:solidFill>
              <a:ea typeface="Calibri" panose="020F0502020204030204" pitchFamily="34" charset="0"/>
              <a:cs typeface="Times New Roman" panose="02020603050405020304" pitchFamily="18" charset="0"/>
            </a:endParaRPr>
          </a:p>
          <a:p>
            <a:pPr marL="457200" indent="-457200">
              <a:lnSpc>
                <a:spcPct val="120000"/>
              </a:lnSpc>
              <a:spcBef>
                <a:spcPts val="600"/>
              </a:spcBef>
              <a:spcAft>
                <a:spcPts val="600"/>
              </a:spcAft>
              <a:buFont typeface="Wingdings" panose="05000000000000000000" pitchFamily="2" charset="2"/>
              <a:buChar char=""/>
            </a:pPr>
            <a:r>
              <a:rPr lang="en-US" sz="2900" dirty="0" smtClean="0">
                <a:solidFill>
                  <a:schemeClr val="tx1"/>
                </a:solidFill>
                <a:ea typeface="Calibri" panose="020F0502020204030204" pitchFamily="34" charset="0"/>
                <a:cs typeface="Times New Roman" panose="02020603050405020304" pitchFamily="18" charset="0"/>
              </a:rPr>
              <a:t>These </a:t>
            </a:r>
            <a:r>
              <a:rPr lang="en-US" sz="2900" dirty="0">
                <a:solidFill>
                  <a:schemeClr val="tx1"/>
                </a:solidFill>
                <a:ea typeface="Calibri" panose="020F0502020204030204" pitchFamily="34" charset="0"/>
                <a:cs typeface="Times New Roman" panose="02020603050405020304" pitchFamily="18" charset="0"/>
              </a:rPr>
              <a:t>small rural, non-federal hospitals provide short-term, general acute care to their communities. They may be for-profit, not-for-profit, or tribal organizations. Critical access hospitals are also eligible for the SHIP.</a:t>
            </a:r>
          </a:p>
          <a:p>
            <a:pPr marL="914400" lvl="1" indent="-457200">
              <a:lnSpc>
                <a:spcPct val="120000"/>
              </a:lnSpc>
              <a:spcBef>
                <a:spcPts val="600"/>
              </a:spcBef>
              <a:spcAft>
                <a:spcPts val="600"/>
              </a:spcAft>
              <a:buFont typeface="Wingdings" panose="05000000000000000000" pitchFamily="2" charset="2"/>
              <a:buChar char="§"/>
            </a:pPr>
            <a:r>
              <a:rPr lang="en-US" sz="2700" dirty="0">
                <a:solidFill>
                  <a:schemeClr val="tx1"/>
                </a:solidFill>
                <a:ea typeface="Calibri" panose="020F0502020204030204" pitchFamily="34" charset="0"/>
                <a:cs typeface="Times New Roman" panose="02020603050405020304" pitchFamily="18" charset="0"/>
                <a:hlinkClick r:id="rId3"/>
              </a:rPr>
              <a:t>https://</a:t>
            </a:r>
            <a:r>
              <a:rPr lang="en-US" sz="2700" dirty="0" smtClean="0">
                <a:solidFill>
                  <a:schemeClr val="tx1"/>
                </a:solidFill>
                <a:ea typeface="Calibri" panose="020F0502020204030204" pitchFamily="34" charset="0"/>
                <a:cs typeface="Times New Roman" panose="02020603050405020304" pitchFamily="18" charset="0"/>
                <a:hlinkClick r:id="rId3"/>
              </a:rPr>
              <a:t>health.mo.gov/living/families/ruralhealth/ship.php</a:t>
            </a:r>
            <a:r>
              <a:rPr lang="en-US" sz="2700" dirty="0" smtClean="0">
                <a:solidFill>
                  <a:schemeClr val="tx1"/>
                </a:solidFill>
                <a:ea typeface="Calibri" panose="020F0502020204030204" pitchFamily="34" charset="0"/>
                <a:cs typeface="Times New Roman" panose="02020603050405020304" pitchFamily="18" charset="0"/>
              </a:rPr>
              <a:t>. </a:t>
            </a:r>
            <a:endParaRPr lang="en-US" sz="2700" dirty="0">
              <a:solidFill>
                <a:schemeClr val="tx1"/>
              </a:solidFill>
              <a:ea typeface="Calibri" panose="020F0502020204030204" pitchFamily="34" charset="0"/>
              <a:cs typeface="Times New Roman" panose="02020603050405020304" pitchFamily="18" charset="0"/>
            </a:endParaRPr>
          </a:p>
          <a:p>
            <a:pPr marL="457200" lvl="2" indent="0">
              <a:lnSpc>
                <a:spcPct val="120000"/>
              </a:lnSpc>
              <a:spcBef>
                <a:spcPts val="600"/>
              </a:spcBef>
              <a:spcAft>
                <a:spcPts val="600"/>
              </a:spcAft>
              <a:buNone/>
            </a:pPr>
            <a:endParaRPr lang="en-US" sz="2600" dirty="0">
              <a:solidFill>
                <a:schemeClr val="tx1"/>
              </a:solidFill>
              <a:ea typeface="Calibri" panose="020F0502020204030204" pitchFamily="34" charset="0"/>
              <a:cs typeface="Times New Roman" panose="02020603050405020304" pitchFamily="18" charset="0"/>
            </a:endParaRPr>
          </a:p>
          <a:p>
            <a:pPr marL="914400">
              <a:lnSpc>
                <a:spcPct val="120000"/>
              </a:lnSpc>
            </a:pPr>
            <a:endParaRPr lang="en-US" dirty="0"/>
          </a:p>
        </p:txBody>
      </p:sp>
      <p:sp>
        <p:nvSpPr>
          <p:cNvPr id="4" name="Slide Number Placeholder 3"/>
          <p:cNvSpPr>
            <a:spLocks noGrp="1"/>
          </p:cNvSpPr>
          <p:nvPr>
            <p:ph type="sldNum" sz="quarter" idx="12"/>
          </p:nvPr>
        </p:nvSpPr>
        <p:spPr/>
        <p:txBody>
          <a:bodyPr/>
          <a:lstStyle/>
          <a:p>
            <a:fld id="{718EE619-014B-43FF-9795-A6A3ABDA4634}" type="slidenum">
              <a:rPr lang="en-US" smtClean="0"/>
              <a:t>15</a:t>
            </a:fld>
            <a:endParaRPr lang="en-US"/>
          </a:p>
        </p:txBody>
      </p:sp>
    </p:spTree>
    <p:extLst>
      <p:ext uri="{BB962C8B-B14F-4D97-AF65-F5344CB8AC3E}">
        <p14:creationId xmlns:p14="http://schemas.microsoft.com/office/powerpoint/2010/main" val="38343239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306806"/>
          </a:xfrm>
        </p:spPr>
        <p:txBody>
          <a:bodyPr>
            <a:noAutofit/>
          </a:bodyPr>
          <a:lstStyle/>
          <a:p>
            <a:r>
              <a:rPr lang="en-US" b="1" dirty="0">
                <a:solidFill>
                  <a:schemeClr val="accent1"/>
                </a:solidFill>
                <a:ea typeface="Calibri" panose="020F0502020204030204" pitchFamily="34" charset="0"/>
                <a:cs typeface="Times New Roman" panose="02020603050405020304" pitchFamily="18" charset="0"/>
              </a:rPr>
              <a:t>Medicare Rural Hospital Flexibility Program </a:t>
            </a:r>
            <a:r>
              <a:rPr lang="en-US" b="1" dirty="0" smtClean="0">
                <a:solidFill>
                  <a:schemeClr val="accent1"/>
                </a:solidFill>
                <a:ea typeface="Calibri" panose="020F0502020204030204" pitchFamily="34" charset="0"/>
                <a:cs typeface="Times New Roman" panose="02020603050405020304" pitchFamily="18" charset="0"/>
              </a:rPr>
              <a:t>(FLEX) Grant </a:t>
            </a:r>
            <a:endParaRPr lang="en-US" dirty="0">
              <a:solidFill>
                <a:schemeClr val="accent1"/>
              </a:solidFill>
            </a:endParaRPr>
          </a:p>
        </p:txBody>
      </p:sp>
      <p:sp>
        <p:nvSpPr>
          <p:cNvPr id="3" name="Content Placeholder 2"/>
          <p:cNvSpPr>
            <a:spLocks noGrp="1"/>
          </p:cNvSpPr>
          <p:nvPr>
            <p:ph idx="1"/>
          </p:nvPr>
        </p:nvSpPr>
        <p:spPr>
          <a:xfrm>
            <a:off x="1154083" y="1726058"/>
            <a:ext cx="10058400" cy="4733727"/>
          </a:xfrm>
        </p:spPr>
        <p:txBody>
          <a:bodyPr>
            <a:normAutofit/>
          </a:bodyPr>
          <a:lstStyle/>
          <a:p>
            <a:pPr marL="457200" indent="-457200">
              <a:lnSpc>
                <a:spcPct val="120000"/>
              </a:lnSpc>
              <a:spcBef>
                <a:spcPts val="600"/>
              </a:spcBef>
              <a:spcAft>
                <a:spcPts val="600"/>
              </a:spcAft>
              <a:buFont typeface="Wingdings" panose="05000000000000000000" pitchFamily="2" charset="2"/>
              <a:buChar char=""/>
            </a:pPr>
            <a:r>
              <a:rPr lang="en-US" sz="2900" dirty="0" smtClean="0">
                <a:solidFill>
                  <a:schemeClr val="tx1"/>
                </a:solidFill>
                <a:ea typeface="Calibri" panose="020F0502020204030204" pitchFamily="34" charset="0"/>
                <a:cs typeface="Times New Roman" panose="02020603050405020304" pitchFamily="18" charset="0"/>
              </a:rPr>
              <a:t>Training and technical assistance to Critical </a:t>
            </a:r>
            <a:r>
              <a:rPr lang="en-US" sz="2900" dirty="0">
                <a:solidFill>
                  <a:schemeClr val="tx1"/>
                </a:solidFill>
                <a:ea typeface="Calibri" panose="020F0502020204030204" pitchFamily="34" charset="0"/>
                <a:cs typeface="Times New Roman" panose="02020603050405020304" pitchFamily="18" charset="0"/>
              </a:rPr>
              <a:t>Access Hospitals (</a:t>
            </a:r>
            <a:r>
              <a:rPr lang="en-US" sz="2900" dirty="0" smtClean="0">
                <a:solidFill>
                  <a:schemeClr val="tx1"/>
                </a:solidFill>
                <a:ea typeface="Calibri" panose="020F0502020204030204" pitchFamily="34" charset="0"/>
                <a:cs typeface="Times New Roman" panose="02020603050405020304" pitchFamily="18" charset="0"/>
              </a:rPr>
              <a:t>CAH) serving </a:t>
            </a:r>
            <a:r>
              <a:rPr lang="en-US" sz="2900" dirty="0">
                <a:solidFill>
                  <a:schemeClr val="tx1"/>
                </a:solidFill>
                <a:ea typeface="Calibri" panose="020F0502020204030204" pitchFamily="34" charset="0"/>
                <a:cs typeface="Times New Roman" panose="02020603050405020304" pitchFamily="18" charset="0"/>
              </a:rPr>
              <a:t>patients in rural </a:t>
            </a:r>
            <a:r>
              <a:rPr lang="en-US" sz="2900" dirty="0" smtClean="0">
                <a:solidFill>
                  <a:schemeClr val="tx1"/>
                </a:solidFill>
                <a:ea typeface="Calibri" panose="020F0502020204030204" pitchFamily="34" charset="0"/>
                <a:cs typeface="Times New Roman" panose="02020603050405020304" pitchFamily="18" charset="0"/>
              </a:rPr>
              <a:t>communities to </a:t>
            </a:r>
            <a:r>
              <a:rPr lang="en-US" sz="2900" dirty="0">
                <a:solidFill>
                  <a:schemeClr val="tx1"/>
                </a:solidFill>
                <a:ea typeface="Calibri" panose="020F0502020204030204" pitchFamily="34" charset="0"/>
                <a:cs typeface="Times New Roman" panose="02020603050405020304" pitchFamily="18" charset="0"/>
              </a:rPr>
              <a:t>reduce the financial vulnerability of rural hospitals and improve access to healthcare by keeping essential services in rural communities</a:t>
            </a:r>
            <a:r>
              <a:rPr lang="en-US" sz="2900" dirty="0" smtClean="0">
                <a:solidFill>
                  <a:schemeClr val="tx1"/>
                </a:solidFill>
                <a:ea typeface="Calibri" panose="020F0502020204030204" pitchFamily="34" charset="0"/>
                <a:cs typeface="Times New Roman" panose="02020603050405020304" pitchFamily="18" charset="0"/>
              </a:rPr>
              <a:t>.</a:t>
            </a:r>
          </a:p>
          <a:p>
            <a:pPr marL="457200" indent="-457200">
              <a:lnSpc>
                <a:spcPct val="120000"/>
              </a:lnSpc>
              <a:spcBef>
                <a:spcPts val="600"/>
              </a:spcBef>
              <a:spcAft>
                <a:spcPts val="600"/>
              </a:spcAft>
              <a:buFont typeface="Wingdings" panose="05000000000000000000" pitchFamily="2" charset="2"/>
              <a:buChar char=""/>
            </a:pPr>
            <a:r>
              <a:rPr lang="en-US" sz="2700" dirty="0" smtClean="0">
                <a:solidFill>
                  <a:schemeClr val="tx1"/>
                </a:solidFill>
              </a:rPr>
              <a:t>Supports </a:t>
            </a:r>
            <a:r>
              <a:rPr lang="en-US" sz="2700" dirty="0">
                <a:solidFill>
                  <a:schemeClr val="tx1"/>
                </a:solidFill>
              </a:rPr>
              <a:t>the CAHs to promote </a:t>
            </a:r>
            <a:r>
              <a:rPr lang="en-US" sz="2700" dirty="0" smtClean="0">
                <a:solidFill>
                  <a:schemeClr val="tx1"/>
                </a:solidFill>
              </a:rPr>
              <a:t>quality, operational, and financial improvement processes. </a:t>
            </a:r>
            <a:endParaRPr lang="en-US" sz="2900" dirty="0">
              <a:solidFill>
                <a:schemeClr val="tx1"/>
              </a:solidFill>
            </a:endParaRPr>
          </a:p>
          <a:p>
            <a:pPr marL="914400" indent="-457200">
              <a:buFont typeface="Wingdings" panose="05000000000000000000" pitchFamily="2" charset="2"/>
              <a:buChar char="§"/>
            </a:pPr>
            <a:r>
              <a:rPr lang="en-US" sz="2900" dirty="0" smtClean="0">
                <a:hlinkClick r:id="rId3"/>
              </a:rPr>
              <a:t>https</a:t>
            </a:r>
            <a:r>
              <a:rPr lang="en-US" sz="2900" dirty="0">
                <a:hlinkClick r:id="rId3"/>
              </a:rPr>
              <a:t>://</a:t>
            </a:r>
            <a:r>
              <a:rPr lang="en-US" sz="2900" dirty="0" smtClean="0">
                <a:hlinkClick r:id="rId3"/>
              </a:rPr>
              <a:t>health.mo.gov/living/families/ruralhealth/rural-health-hospitals.php</a:t>
            </a:r>
            <a:r>
              <a:rPr lang="en-US" sz="2900" dirty="0" smtClean="0"/>
              <a:t> </a:t>
            </a:r>
            <a:endParaRPr lang="en-US" sz="2900" dirty="0"/>
          </a:p>
          <a:p>
            <a:pPr marL="457200" lvl="2" indent="0">
              <a:lnSpc>
                <a:spcPct val="120000"/>
              </a:lnSpc>
              <a:spcBef>
                <a:spcPts val="600"/>
              </a:spcBef>
              <a:spcAft>
                <a:spcPts val="600"/>
              </a:spcAft>
              <a:buNone/>
            </a:pPr>
            <a:endParaRPr lang="en-US" sz="2600" dirty="0">
              <a:solidFill>
                <a:schemeClr val="tx1"/>
              </a:solidFill>
              <a:ea typeface="Calibri" panose="020F0502020204030204" pitchFamily="34" charset="0"/>
              <a:cs typeface="Times New Roman" panose="02020603050405020304" pitchFamily="18" charset="0"/>
            </a:endParaRPr>
          </a:p>
          <a:p>
            <a:pPr marL="914400">
              <a:lnSpc>
                <a:spcPct val="120000"/>
              </a:lnSpc>
            </a:pPr>
            <a:endParaRPr lang="en-US" dirty="0"/>
          </a:p>
        </p:txBody>
      </p:sp>
      <p:sp>
        <p:nvSpPr>
          <p:cNvPr id="4" name="Slide Number Placeholder 3"/>
          <p:cNvSpPr>
            <a:spLocks noGrp="1"/>
          </p:cNvSpPr>
          <p:nvPr>
            <p:ph type="sldNum" sz="quarter" idx="12"/>
          </p:nvPr>
        </p:nvSpPr>
        <p:spPr/>
        <p:txBody>
          <a:bodyPr/>
          <a:lstStyle/>
          <a:p>
            <a:fld id="{718EE619-014B-43FF-9795-A6A3ABDA4634}" type="slidenum">
              <a:rPr lang="en-US" smtClean="0"/>
              <a:t>16</a:t>
            </a:fld>
            <a:endParaRPr lang="en-US"/>
          </a:p>
        </p:txBody>
      </p:sp>
    </p:spTree>
    <p:extLst>
      <p:ext uri="{BB962C8B-B14F-4D97-AF65-F5344CB8AC3E}">
        <p14:creationId xmlns:p14="http://schemas.microsoft.com/office/powerpoint/2010/main" val="28403137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306806"/>
          </a:xfrm>
        </p:spPr>
        <p:txBody>
          <a:bodyPr>
            <a:noAutofit/>
          </a:bodyPr>
          <a:lstStyle/>
          <a:p>
            <a:r>
              <a:rPr lang="en-US" b="1" dirty="0">
                <a:solidFill>
                  <a:schemeClr val="accent1"/>
                </a:solidFill>
                <a:ea typeface="Calibri" panose="020F0502020204030204" pitchFamily="34" charset="0"/>
                <a:cs typeface="Times New Roman" panose="02020603050405020304" pitchFamily="18" charset="0"/>
              </a:rPr>
              <a:t>Medicare Rural Hospital Flexibility Program </a:t>
            </a:r>
            <a:r>
              <a:rPr lang="en-US" b="1" dirty="0" smtClean="0">
                <a:solidFill>
                  <a:schemeClr val="accent1"/>
                </a:solidFill>
                <a:ea typeface="Calibri" panose="020F0502020204030204" pitchFamily="34" charset="0"/>
                <a:cs typeface="Times New Roman" panose="02020603050405020304" pitchFamily="18" charset="0"/>
              </a:rPr>
              <a:t>(FLEX) Grant </a:t>
            </a:r>
            <a:endParaRPr lang="en-US" dirty="0">
              <a:solidFill>
                <a:schemeClr val="accent1"/>
              </a:solidFill>
            </a:endParaRPr>
          </a:p>
        </p:txBody>
      </p:sp>
      <p:sp>
        <p:nvSpPr>
          <p:cNvPr id="3" name="Content Placeholder 2"/>
          <p:cNvSpPr>
            <a:spLocks noGrp="1"/>
          </p:cNvSpPr>
          <p:nvPr>
            <p:ph idx="1"/>
          </p:nvPr>
        </p:nvSpPr>
        <p:spPr>
          <a:xfrm>
            <a:off x="1154083" y="1790350"/>
            <a:ext cx="10058400" cy="5334000"/>
          </a:xfrm>
        </p:spPr>
        <p:txBody>
          <a:bodyPr>
            <a:normAutofit/>
          </a:bodyPr>
          <a:lstStyle/>
          <a:p>
            <a:pPr marL="457200" indent="-457200">
              <a:lnSpc>
                <a:spcPct val="120000"/>
              </a:lnSpc>
              <a:spcBef>
                <a:spcPts val="600"/>
              </a:spcBef>
              <a:spcAft>
                <a:spcPts val="600"/>
              </a:spcAft>
              <a:buFont typeface="Wingdings" panose="05000000000000000000" pitchFamily="2" charset="2"/>
              <a:buChar char=""/>
            </a:pPr>
            <a:r>
              <a:rPr lang="en-US" dirty="0" smtClean="0">
                <a:solidFill>
                  <a:schemeClr val="tx1"/>
                </a:solidFill>
              </a:rPr>
              <a:t>CAHs encouraged to report on the </a:t>
            </a:r>
            <a:r>
              <a:rPr lang="en-US" dirty="0">
                <a:solidFill>
                  <a:schemeClr val="tx1"/>
                </a:solidFill>
              </a:rPr>
              <a:t>Medicare Beneficiary Quality Improvement Project (MBQIP) </a:t>
            </a:r>
            <a:endParaRPr lang="en-US" dirty="0" smtClean="0">
              <a:solidFill>
                <a:schemeClr val="tx1"/>
              </a:solidFill>
            </a:endParaRPr>
          </a:p>
          <a:p>
            <a:pPr marL="749808" lvl="1" indent="-457200">
              <a:lnSpc>
                <a:spcPct val="120000"/>
              </a:lnSpc>
              <a:spcBef>
                <a:spcPts val="600"/>
              </a:spcBef>
              <a:spcAft>
                <a:spcPts val="600"/>
              </a:spcAft>
              <a:buFont typeface="Wingdings" panose="05000000000000000000" pitchFamily="2" charset="2"/>
              <a:buChar char="§"/>
            </a:pPr>
            <a:r>
              <a:rPr lang="en-US" sz="2000" dirty="0" smtClean="0">
                <a:solidFill>
                  <a:schemeClr val="tx1"/>
                </a:solidFill>
              </a:rPr>
              <a:t>The </a:t>
            </a:r>
            <a:r>
              <a:rPr lang="en-US" sz="2000" dirty="0">
                <a:solidFill>
                  <a:schemeClr val="tx1"/>
                </a:solidFill>
              </a:rPr>
              <a:t>goal of MBQIP is to improve the quality of care provided in critical access hospitals (CAHs), by increasing quality data reporting by CAHs and then driving quality improvement activities based on the data. </a:t>
            </a:r>
            <a:endParaRPr lang="en-US" sz="2000" dirty="0" smtClean="0">
              <a:solidFill>
                <a:schemeClr val="tx1"/>
              </a:solidFill>
            </a:endParaRPr>
          </a:p>
          <a:p>
            <a:pPr marL="932688" lvl="2" indent="-457200">
              <a:lnSpc>
                <a:spcPct val="120000"/>
              </a:lnSpc>
              <a:spcBef>
                <a:spcPts val="600"/>
              </a:spcBef>
              <a:spcAft>
                <a:spcPts val="600"/>
              </a:spcAft>
              <a:buFont typeface="Wingdings" panose="05000000000000000000" pitchFamily="2" charset="2"/>
              <a:buChar char="ü"/>
            </a:pPr>
            <a:r>
              <a:rPr lang="en-US" sz="2000" dirty="0" smtClean="0">
                <a:solidFill>
                  <a:schemeClr val="tx1"/>
                </a:solidFill>
                <a:hlinkClick r:id="rId3"/>
              </a:rPr>
              <a:t>https</a:t>
            </a:r>
            <a:r>
              <a:rPr lang="en-US" sz="2000" dirty="0">
                <a:solidFill>
                  <a:schemeClr val="tx1"/>
                </a:solidFill>
                <a:hlinkClick r:id="rId3"/>
              </a:rPr>
              <a:t>://</a:t>
            </a:r>
            <a:r>
              <a:rPr lang="en-US" sz="2000" dirty="0" smtClean="0">
                <a:solidFill>
                  <a:schemeClr val="tx1"/>
                </a:solidFill>
                <a:hlinkClick r:id="rId3"/>
              </a:rPr>
              <a:t>www.ruralcenter.org/tasc/mbqip</a:t>
            </a:r>
            <a:r>
              <a:rPr lang="en-US" sz="2000" dirty="0" smtClean="0">
                <a:solidFill>
                  <a:schemeClr val="tx1"/>
                </a:solidFill>
              </a:rPr>
              <a:t> </a:t>
            </a:r>
          </a:p>
          <a:p>
            <a:pPr marL="457200" indent="-457200">
              <a:lnSpc>
                <a:spcPct val="120000"/>
              </a:lnSpc>
              <a:spcBef>
                <a:spcPts val="600"/>
              </a:spcBef>
              <a:spcAft>
                <a:spcPts val="600"/>
              </a:spcAft>
              <a:buFont typeface="Wingdings" panose="05000000000000000000" pitchFamily="2" charset="2"/>
              <a:buChar char=""/>
            </a:pPr>
            <a:r>
              <a:rPr lang="en-US" dirty="0">
                <a:solidFill>
                  <a:schemeClr val="tx1"/>
                </a:solidFill>
              </a:rPr>
              <a:t>T</a:t>
            </a:r>
            <a:r>
              <a:rPr lang="en-US" dirty="0" smtClean="0">
                <a:solidFill>
                  <a:schemeClr val="tx1"/>
                </a:solidFill>
              </a:rPr>
              <a:t>he </a:t>
            </a:r>
            <a:r>
              <a:rPr lang="en-US" dirty="0">
                <a:solidFill>
                  <a:schemeClr val="tx1"/>
                </a:solidFill>
              </a:rPr>
              <a:t>Critical Access Hospital Measurement and Performance Assessment System (CAHMPAS) is a tool that lets you explore Critical Access Hospitals’ (CAHs) performance on financial, quality, and community-benefit measures</a:t>
            </a:r>
            <a:r>
              <a:rPr lang="en-US" dirty="0" smtClean="0">
                <a:solidFill>
                  <a:schemeClr val="tx1"/>
                </a:solidFill>
              </a:rPr>
              <a:t>.</a:t>
            </a:r>
          </a:p>
          <a:p>
            <a:pPr marL="749808" lvl="1" indent="-457200">
              <a:lnSpc>
                <a:spcPct val="120000"/>
              </a:lnSpc>
              <a:spcBef>
                <a:spcPts val="600"/>
              </a:spcBef>
              <a:spcAft>
                <a:spcPts val="600"/>
              </a:spcAft>
              <a:buFont typeface="Wingdings" panose="05000000000000000000" pitchFamily="2" charset="2"/>
              <a:buChar char="ü"/>
            </a:pPr>
            <a:r>
              <a:rPr lang="en-US" sz="2000" dirty="0">
                <a:hlinkClick r:id="rId4"/>
              </a:rPr>
              <a:t>https://cahmpas.flexmonitoring.org</a:t>
            </a:r>
            <a:r>
              <a:rPr lang="en-US" sz="2000" dirty="0" smtClean="0">
                <a:hlinkClick r:id="rId4"/>
              </a:rPr>
              <a:t>/</a:t>
            </a:r>
            <a:r>
              <a:rPr lang="en-US" sz="2000" dirty="0" smtClean="0"/>
              <a:t> </a:t>
            </a:r>
          </a:p>
          <a:p>
            <a:pPr marL="457200" indent="-457200">
              <a:lnSpc>
                <a:spcPct val="120000"/>
              </a:lnSpc>
              <a:spcBef>
                <a:spcPts val="600"/>
              </a:spcBef>
              <a:spcAft>
                <a:spcPts val="600"/>
              </a:spcAft>
              <a:buFont typeface="Wingdings" panose="05000000000000000000" pitchFamily="2" charset="2"/>
              <a:buChar char=""/>
            </a:pPr>
            <a:endParaRPr lang="en-US" sz="1400" dirty="0" smtClean="0"/>
          </a:p>
          <a:p>
            <a:pPr marL="457200" indent="-457200">
              <a:lnSpc>
                <a:spcPct val="120000"/>
              </a:lnSpc>
              <a:spcBef>
                <a:spcPts val="600"/>
              </a:spcBef>
              <a:spcAft>
                <a:spcPts val="600"/>
              </a:spcAft>
              <a:buFont typeface="Wingdings" panose="05000000000000000000" pitchFamily="2" charset="2"/>
              <a:buChar char=""/>
            </a:pPr>
            <a:endParaRPr lang="en-US" sz="1100" dirty="0" smtClean="0"/>
          </a:p>
          <a:p>
            <a:pPr marL="457200" lvl="2" indent="0">
              <a:lnSpc>
                <a:spcPct val="120000"/>
              </a:lnSpc>
              <a:spcBef>
                <a:spcPts val="600"/>
              </a:spcBef>
              <a:spcAft>
                <a:spcPts val="600"/>
              </a:spcAft>
              <a:buNone/>
            </a:pPr>
            <a:endParaRPr lang="en-US" sz="2600" dirty="0">
              <a:solidFill>
                <a:schemeClr val="tx1"/>
              </a:solidFill>
              <a:ea typeface="Calibri" panose="020F0502020204030204" pitchFamily="34" charset="0"/>
              <a:cs typeface="Times New Roman" panose="02020603050405020304" pitchFamily="18" charset="0"/>
            </a:endParaRPr>
          </a:p>
          <a:p>
            <a:pPr marL="914400">
              <a:lnSpc>
                <a:spcPct val="120000"/>
              </a:lnSpc>
            </a:pPr>
            <a:endParaRPr lang="en-US" dirty="0"/>
          </a:p>
        </p:txBody>
      </p:sp>
      <p:sp>
        <p:nvSpPr>
          <p:cNvPr id="4" name="Slide Number Placeholder 3"/>
          <p:cNvSpPr>
            <a:spLocks noGrp="1"/>
          </p:cNvSpPr>
          <p:nvPr>
            <p:ph type="sldNum" sz="quarter" idx="12"/>
          </p:nvPr>
        </p:nvSpPr>
        <p:spPr/>
        <p:txBody>
          <a:bodyPr/>
          <a:lstStyle/>
          <a:p>
            <a:fld id="{718EE619-014B-43FF-9795-A6A3ABDA4634}" type="slidenum">
              <a:rPr lang="en-US" smtClean="0"/>
              <a:t>17</a:t>
            </a:fld>
            <a:endParaRPr lang="en-US"/>
          </a:p>
        </p:txBody>
      </p:sp>
    </p:spTree>
    <p:extLst>
      <p:ext uri="{BB962C8B-B14F-4D97-AF65-F5344CB8AC3E}">
        <p14:creationId xmlns:p14="http://schemas.microsoft.com/office/powerpoint/2010/main" val="40958455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Stroudwater Associates</a:t>
            </a:r>
            <a:endParaRPr lang="en-US" b="1" dirty="0">
              <a:solidFill>
                <a:schemeClr val="accent1"/>
              </a:solidFill>
            </a:endParaRPr>
          </a:p>
        </p:txBody>
      </p:sp>
      <p:sp>
        <p:nvSpPr>
          <p:cNvPr id="3" name="Content Placeholder 2"/>
          <p:cNvSpPr>
            <a:spLocks noGrp="1"/>
          </p:cNvSpPr>
          <p:nvPr>
            <p:ph idx="1"/>
          </p:nvPr>
        </p:nvSpPr>
        <p:spPr>
          <a:xfrm>
            <a:off x="1097280" y="2778389"/>
            <a:ext cx="3744271" cy="2875492"/>
          </a:xfrm>
        </p:spPr>
        <p:txBody>
          <a:bodyPr>
            <a:noAutofit/>
          </a:bodyPr>
          <a:lstStyle/>
          <a:p>
            <a:r>
              <a:rPr lang="en-US" b="1" dirty="0"/>
              <a:t>Program activities include: </a:t>
            </a:r>
          </a:p>
          <a:p>
            <a:pPr>
              <a:buFont typeface="Wingdings" panose="05000000000000000000" pitchFamily="2" charset="2"/>
              <a:buChar char="v"/>
            </a:pPr>
            <a:r>
              <a:rPr lang="en-US" dirty="0"/>
              <a:t>Quarterly/Bi-Annual Meetings</a:t>
            </a:r>
          </a:p>
          <a:p>
            <a:pPr>
              <a:buFont typeface="Wingdings" panose="05000000000000000000" pitchFamily="2" charset="2"/>
              <a:buChar char="v"/>
            </a:pPr>
            <a:r>
              <a:rPr lang="en-US" dirty="0"/>
              <a:t>Education Session</a:t>
            </a:r>
          </a:p>
          <a:p>
            <a:pPr>
              <a:buFont typeface="Wingdings" panose="05000000000000000000" pitchFamily="2" charset="2"/>
              <a:buChar char="v"/>
            </a:pPr>
            <a:r>
              <a:rPr lang="en-US" dirty="0"/>
              <a:t>Peer-2-Peer Learning</a:t>
            </a:r>
          </a:p>
          <a:p>
            <a:pPr>
              <a:buFont typeface="Wingdings" panose="05000000000000000000" pitchFamily="2" charset="2"/>
              <a:buChar char="v"/>
            </a:pPr>
            <a:r>
              <a:rPr lang="en-US" dirty="0"/>
              <a:t>QI-MBQIP Technical Assistance</a:t>
            </a:r>
          </a:p>
          <a:p>
            <a:pPr>
              <a:buFont typeface="Wingdings" panose="05000000000000000000" pitchFamily="2" charset="2"/>
              <a:buChar char="v"/>
            </a:pPr>
            <a:r>
              <a:rPr lang="en-US" dirty="0"/>
              <a:t>Swing bed Learning Network</a:t>
            </a:r>
          </a:p>
        </p:txBody>
      </p:sp>
      <p:sp>
        <p:nvSpPr>
          <p:cNvPr id="4" name="TextBox 3"/>
          <p:cNvSpPr txBox="1"/>
          <p:nvPr/>
        </p:nvSpPr>
        <p:spPr>
          <a:xfrm>
            <a:off x="6365314" y="2741841"/>
            <a:ext cx="4626263" cy="2923877"/>
          </a:xfrm>
          <a:prstGeom prst="rect">
            <a:avLst/>
          </a:prstGeom>
          <a:solidFill>
            <a:schemeClr val="accent1">
              <a:alpha val="25000"/>
            </a:schemeClr>
          </a:solidFill>
        </p:spPr>
        <p:txBody>
          <a:bodyPr wrap="square" rtlCol="0">
            <a:spAutoFit/>
          </a:bodyPr>
          <a:lstStyle/>
          <a:p>
            <a:pPr algn="ctr"/>
            <a:r>
              <a:rPr lang="en-US" sz="2400" b="1" dirty="0" smtClean="0"/>
              <a:t>Contact </a:t>
            </a:r>
            <a:r>
              <a:rPr lang="en-US" sz="2400" b="1" dirty="0"/>
              <a:t>The Stroudwater Team</a:t>
            </a:r>
          </a:p>
          <a:p>
            <a:pPr algn="ctr"/>
            <a:r>
              <a:rPr lang="en-US" sz="2000" dirty="0"/>
              <a:t>Carla Wilber, Senior Consultant: </a:t>
            </a:r>
            <a:r>
              <a:rPr lang="en-US" sz="2000" dirty="0">
                <a:hlinkClick r:id="rId2"/>
              </a:rPr>
              <a:t>cwilber@stroudwater.com</a:t>
            </a:r>
            <a:endParaRPr lang="en-US" sz="2000" dirty="0"/>
          </a:p>
          <a:p>
            <a:pPr algn="ctr"/>
            <a:r>
              <a:rPr lang="en-US" sz="2000" dirty="0"/>
              <a:t>Lindsay Corcoran, Senior Consultant:  </a:t>
            </a:r>
            <a:r>
              <a:rPr lang="en-US" sz="2000" dirty="0">
                <a:hlinkClick r:id="rId3"/>
              </a:rPr>
              <a:t>lcorcoran@stroudwater.com</a:t>
            </a:r>
            <a:endParaRPr lang="en-US" sz="2000" dirty="0"/>
          </a:p>
          <a:p>
            <a:pPr algn="ctr"/>
            <a:r>
              <a:rPr lang="en-US" sz="2000" dirty="0"/>
              <a:t>Christie Bishop, Consultant: </a:t>
            </a:r>
            <a:r>
              <a:rPr lang="en-US" sz="2000" dirty="0">
                <a:hlinkClick r:id="rId4"/>
              </a:rPr>
              <a:t>cbishop@stroudwater.com</a:t>
            </a:r>
            <a:endParaRPr lang="en-US" sz="2000" dirty="0"/>
          </a:p>
          <a:p>
            <a:pPr algn="ctr"/>
            <a:r>
              <a:rPr lang="en-US" sz="2000" dirty="0"/>
              <a:t>Megan Zook, Project Coordinator: </a:t>
            </a:r>
            <a:r>
              <a:rPr lang="en-US" sz="2000" dirty="0">
                <a:hlinkClick r:id="rId5"/>
              </a:rPr>
              <a:t>mzook@stroudwater.com</a:t>
            </a:r>
            <a:r>
              <a:rPr lang="en-US" sz="2000" dirty="0"/>
              <a:t> </a:t>
            </a:r>
          </a:p>
        </p:txBody>
      </p:sp>
      <p:sp>
        <p:nvSpPr>
          <p:cNvPr id="5" name="TextBox 4"/>
          <p:cNvSpPr txBox="1"/>
          <p:nvPr/>
        </p:nvSpPr>
        <p:spPr>
          <a:xfrm>
            <a:off x="2545998" y="5786173"/>
            <a:ext cx="7160964" cy="523220"/>
          </a:xfrm>
          <a:prstGeom prst="rect">
            <a:avLst/>
          </a:prstGeom>
          <a:noFill/>
        </p:spPr>
        <p:txBody>
          <a:bodyPr wrap="square" rtlCol="0">
            <a:spAutoFit/>
          </a:bodyPr>
          <a:lstStyle/>
          <a:p>
            <a:pPr algn="ctr"/>
            <a:r>
              <a:rPr lang="en-US" sz="2800" dirty="0"/>
              <a:t>Stroudwater: </a:t>
            </a:r>
            <a:r>
              <a:rPr lang="en-US" sz="2800" dirty="0">
                <a:hlinkClick r:id="rId6"/>
              </a:rPr>
              <a:t>https://www.stroudwater.com/</a:t>
            </a:r>
            <a:r>
              <a:rPr lang="en-US" sz="2800" dirty="0"/>
              <a:t> </a:t>
            </a:r>
          </a:p>
        </p:txBody>
      </p:sp>
      <p:sp>
        <p:nvSpPr>
          <p:cNvPr id="6" name="TextBox 5"/>
          <p:cNvSpPr txBox="1"/>
          <p:nvPr/>
        </p:nvSpPr>
        <p:spPr>
          <a:xfrm>
            <a:off x="1097280" y="1737360"/>
            <a:ext cx="10271305" cy="1015663"/>
          </a:xfrm>
          <a:prstGeom prst="rect">
            <a:avLst/>
          </a:prstGeom>
          <a:noFill/>
        </p:spPr>
        <p:txBody>
          <a:bodyPr wrap="square" rtlCol="0">
            <a:spAutoFit/>
          </a:bodyPr>
          <a:lstStyle/>
          <a:p>
            <a:r>
              <a:rPr lang="en-US" sz="2000" dirty="0"/>
              <a:t>Stroudwater Associates,  in partnership with the Missouri Office of Rural Health and Primary Care, work with MO CAHs to implement and successfully sustain quality improvement strategies and support participation in the MBQIP program. </a:t>
            </a:r>
          </a:p>
        </p:txBody>
      </p:sp>
      <p:pic>
        <p:nvPicPr>
          <p:cNvPr id="7" name="Picture 6"/>
          <p:cNvPicPr>
            <a:picLocks noChangeAspect="1"/>
          </p:cNvPicPr>
          <p:nvPr/>
        </p:nvPicPr>
        <p:blipFill>
          <a:blip r:embed="rId7"/>
          <a:stretch>
            <a:fillRect/>
          </a:stretch>
        </p:blipFill>
        <p:spPr>
          <a:xfrm>
            <a:off x="7994176" y="635744"/>
            <a:ext cx="2590800" cy="752475"/>
          </a:xfrm>
          <a:prstGeom prst="rect">
            <a:avLst/>
          </a:prstGeom>
        </p:spPr>
      </p:pic>
    </p:spTree>
    <p:extLst>
      <p:ext uri="{BB962C8B-B14F-4D97-AF65-F5344CB8AC3E}">
        <p14:creationId xmlns:p14="http://schemas.microsoft.com/office/powerpoint/2010/main" val="4191259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Warbird Consulting Partners</a:t>
            </a:r>
            <a:endParaRPr lang="en-US" b="1" dirty="0">
              <a:solidFill>
                <a:schemeClr val="accent1"/>
              </a:solidFill>
            </a:endParaRPr>
          </a:p>
        </p:txBody>
      </p:sp>
      <p:sp>
        <p:nvSpPr>
          <p:cNvPr id="3" name="Content Placeholder 2"/>
          <p:cNvSpPr>
            <a:spLocks noGrp="1"/>
          </p:cNvSpPr>
          <p:nvPr>
            <p:ph idx="1"/>
          </p:nvPr>
        </p:nvSpPr>
        <p:spPr>
          <a:xfrm>
            <a:off x="1493066" y="3015736"/>
            <a:ext cx="5562827" cy="3776269"/>
          </a:xfrm>
        </p:spPr>
        <p:txBody>
          <a:bodyPr>
            <a:normAutofit/>
          </a:bodyPr>
          <a:lstStyle/>
          <a:p>
            <a:pPr marL="0" indent="0">
              <a:buNone/>
            </a:pPr>
            <a:r>
              <a:rPr lang="en-US" sz="1900" b="1" dirty="0" smtClean="0">
                <a:solidFill>
                  <a:schemeClr val="tx1"/>
                </a:solidFill>
              </a:rPr>
              <a:t>Program Activities Include: </a:t>
            </a:r>
          </a:p>
          <a:p>
            <a:pPr>
              <a:buFont typeface="Wingdings" panose="05000000000000000000" pitchFamily="2" charset="2"/>
              <a:buChar char="v"/>
            </a:pPr>
            <a:r>
              <a:rPr lang="en-US" sz="1900" dirty="0" smtClean="0">
                <a:solidFill>
                  <a:schemeClr val="tx1"/>
                </a:solidFill>
              </a:rPr>
              <a:t>Pricing Transparency Reviews</a:t>
            </a:r>
          </a:p>
          <a:p>
            <a:pPr>
              <a:buFont typeface="Wingdings" panose="05000000000000000000" pitchFamily="2" charset="2"/>
              <a:buChar char="v"/>
            </a:pPr>
            <a:r>
              <a:rPr lang="en-US" sz="1900" dirty="0" smtClean="0">
                <a:solidFill>
                  <a:schemeClr val="tx1"/>
                </a:solidFill>
              </a:rPr>
              <a:t>Revenue Capture Assessments</a:t>
            </a:r>
          </a:p>
          <a:p>
            <a:pPr>
              <a:buFont typeface="Wingdings" panose="05000000000000000000" pitchFamily="2" charset="2"/>
              <a:buChar char="v"/>
            </a:pPr>
            <a:r>
              <a:rPr lang="en-US" sz="1900" dirty="0" smtClean="0">
                <a:solidFill>
                  <a:schemeClr val="tx1"/>
                </a:solidFill>
              </a:rPr>
              <a:t>Policy and Procedure Reviews and Modifications</a:t>
            </a:r>
          </a:p>
          <a:p>
            <a:pPr>
              <a:buFont typeface="Wingdings" panose="05000000000000000000" pitchFamily="2" charset="2"/>
              <a:buChar char="v"/>
            </a:pPr>
            <a:r>
              <a:rPr lang="en-US" sz="1900" dirty="0" smtClean="0">
                <a:solidFill>
                  <a:schemeClr val="tx1"/>
                </a:solidFill>
              </a:rPr>
              <a:t>Educational Webinars </a:t>
            </a:r>
          </a:p>
          <a:p>
            <a:pPr>
              <a:buFont typeface="Wingdings" panose="05000000000000000000" pitchFamily="2" charset="2"/>
              <a:buChar char="v"/>
            </a:pPr>
            <a:r>
              <a:rPr lang="en-US" sz="1900" dirty="0" smtClean="0">
                <a:solidFill>
                  <a:schemeClr val="tx1"/>
                </a:solidFill>
              </a:rPr>
              <a:t>Strategic Pricing Analysis</a:t>
            </a:r>
          </a:p>
          <a:p>
            <a:pPr>
              <a:buFont typeface="Wingdings" panose="05000000000000000000" pitchFamily="2" charset="2"/>
              <a:buChar char="v"/>
            </a:pPr>
            <a:r>
              <a:rPr lang="en-US" sz="1900" dirty="0" smtClean="0">
                <a:solidFill>
                  <a:schemeClr val="tx1"/>
                </a:solidFill>
              </a:rPr>
              <a:t>No Surprises Act Discussion</a:t>
            </a:r>
          </a:p>
          <a:p>
            <a:pPr>
              <a:buFont typeface="Wingdings" panose="05000000000000000000" pitchFamily="2" charset="2"/>
              <a:buChar char="v"/>
            </a:pPr>
            <a:r>
              <a:rPr lang="en-US" sz="1900" dirty="0" smtClean="0">
                <a:solidFill>
                  <a:schemeClr val="tx1"/>
                </a:solidFill>
              </a:rPr>
              <a:t>Operational Strategy Sessions</a:t>
            </a:r>
          </a:p>
        </p:txBody>
      </p:sp>
      <p:sp>
        <p:nvSpPr>
          <p:cNvPr id="5" name="TextBox 4"/>
          <p:cNvSpPr txBox="1"/>
          <p:nvPr/>
        </p:nvSpPr>
        <p:spPr>
          <a:xfrm>
            <a:off x="953978" y="1692297"/>
            <a:ext cx="10345003" cy="1323439"/>
          </a:xfrm>
          <a:prstGeom prst="rect">
            <a:avLst/>
          </a:prstGeom>
          <a:noFill/>
        </p:spPr>
        <p:txBody>
          <a:bodyPr wrap="square" rtlCol="0">
            <a:spAutoFit/>
          </a:bodyPr>
          <a:lstStyle/>
          <a:p>
            <a:r>
              <a:rPr lang="en-US" sz="2000" dirty="0"/>
              <a:t>Warbird Consulting Partners,  in partnership with the Missouri Office of Rural Health and Primary Care, work with MO CAHs to provide Operational and Financial resources and assistance. </a:t>
            </a:r>
            <a:r>
              <a:rPr lang="en-US" sz="2000" dirty="0" smtClean="0"/>
              <a:t>The Warbird </a:t>
            </a:r>
            <a:r>
              <a:rPr lang="en-US" sz="2000" dirty="0"/>
              <a:t>team is available to answer questions, assist with strategy, discuss operational issues and address revenue cycle concerns.  </a:t>
            </a:r>
          </a:p>
        </p:txBody>
      </p:sp>
      <p:sp>
        <p:nvSpPr>
          <p:cNvPr id="6" name="TextBox 5"/>
          <p:cNvSpPr txBox="1"/>
          <p:nvPr/>
        </p:nvSpPr>
        <p:spPr>
          <a:xfrm>
            <a:off x="7055893" y="3477512"/>
            <a:ext cx="4626263" cy="1384995"/>
          </a:xfrm>
          <a:prstGeom prst="rect">
            <a:avLst/>
          </a:prstGeom>
          <a:solidFill>
            <a:schemeClr val="accent1">
              <a:alpha val="25000"/>
            </a:schemeClr>
          </a:solidFill>
        </p:spPr>
        <p:txBody>
          <a:bodyPr wrap="square" rtlCol="0">
            <a:spAutoFit/>
          </a:bodyPr>
          <a:lstStyle/>
          <a:p>
            <a:pPr algn="ctr"/>
            <a:r>
              <a:rPr lang="en-US" sz="2400" b="1" dirty="0" smtClean="0"/>
              <a:t>Contact </a:t>
            </a:r>
            <a:r>
              <a:rPr lang="en-US" sz="2400" b="1" dirty="0"/>
              <a:t>The </a:t>
            </a:r>
            <a:r>
              <a:rPr lang="en-US" sz="2400" b="1" dirty="0" smtClean="0"/>
              <a:t>Warbird Team</a:t>
            </a:r>
            <a:endParaRPr lang="en-US" sz="2400" b="1" dirty="0"/>
          </a:p>
          <a:p>
            <a:pPr algn="ctr"/>
            <a:r>
              <a:rPr lang="en-US" sz="2000" dirty="0" smtClean="0"/>
              <a:t>John </a:t>
            </a:r>
            <a:r>
              <a:rPr lang="en-US" sz="2000" dirty="0" err="1" smtClean="0"/>
              <a:t>Behn</a:t>
            </a:r>
            <a:r>
              <a:rPr lang="en-US" sz="2000" dirty="0" smtClean="0"/>
              <a:t>, </a:t>
            </a:r>
            <a:r>
              <a:rPr lang="en-US" sz="2000" dirty="0"/>
              <a:t>Senior Consultant: </a:t>
            </a:r>
            <a:r>
              <a:rPr lang="en-US" sz="2000" dirty="0" smtClean="0">
                <a:hlinkClick r:id="rId2"/>
              </a:rPr>
              <a:t>jbehn@warbirdcp.com</a:t>
            </a:r>
            <a:endParaRPr lang="en-US" sz="2000" dirty="0" smtClean="0"/>
          </a:p>
          <a:p>
            <a:pPr algn="ctr"/>
            <a:endParaRPr lang="en-US" sz="2000" dirty="0"/>
          </a:p>
        </p:txBody>
      </p:sp>
      <p:sp>
        <p:nvSpPr>
          <p:cNvPr id="7" name="TextBox 6"/>
          <p:cNvSpPr txBox="1"/>
          <p:nvPr/>
        </p:nvSpPr>
        <p:spPr>
          <a:xfrm>
            <a:off x="4839968" y="5449517"/>
            <a:ext cx="7160964" cy="523220"/>
          </a:xfrm>
          <a:prstGeom prst="rect">
            <a:avLst/>
          </a:prstGeom>
          <a:noFill/>
        </p:spPr>
        <p:txBody>
          <a:bodyPr wrap="square" rtlCol="0">
            <a:spAutoFit/>
          </a:bodyPr>
          <a:lstStyle/>
          <a:p>
            <a:pPr algn="ctr"/>
            <a:r>
              <a:rPr lang="en-US" sz="2800" dirty="0" smtClean="0"/>
              <a:t>Warbird: </a:t>
            </a:r>
            <a:r>
              <a:rPr lang="en-US" sz="2800" dirty="0">
                <a:hlinkClick r:id="rId3"/>
              </a:rPr>
              <a:t>https://</a:t>
            </a:r>
            <a:r>
              <a:rPr lang="en-US" sz="2800" dirty="0" smtClean="0">
                <a:hlinkClick r:id="rId3"/>
              </a:rPr>
              <a:t>www.warbirdconsulting.com</a:t>
            </a:r>
            <a:r>
              <a:rPr lang="en-US" sz="2800" dirty="0">
                <a:hlinkClick r:id="rId3"/>
              </a:rPr>
              <a:t>/</a:t>
            </a:r>
            <a:r>
              <a:rPr lang="en-US" sz="2800" dirty="0"/>
              <a:t> </a:t>
            </a:r>
          </a:p>
        </p:txBody>
      </p:sp>
      <p:pic>
        <p:nvPicPr>
          <p:cNvPr id="8" name="Picture 7"/>
          <p:cNvPicPr>
            <a:picLocks noChangeAspect="1"/>
          </p:cNvPicPr>
          <p:nvPr/>
        </p:nvPicPr>
        <p:blipFill>
          <a:blip r:embed="rId4"/>
          <a:stretch>
            <a:fillRect/>
          </a:stretch>
        </p:blipFill>
        <p:spPr>
          <a:xfrm>
            <a:off x="8724544" y="560406"/>
            <a:ext cx="2276475" cy="857250"/>
          </a:xfrm>
          <a:prstGeom prst="rect">
            <a:avLst/>
          </a:prstGeom>
        </p:spPr>
      </p:pic>
    </p:spTree>
    <p:extLst>
      <p:ext uri="{BB962C8B-B14F-4D97-AF65-F5344CB8AC3E}">
        <p14:creationId xmlns:p14="http://schemas.microsoft.com/office/powerpoint/2010/main" val="4286229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DHSS Vision and Mission  </a:t>
            </a:r>
            <a:endParaRPr lang="en-US" b="1" dirty="0">
              <a:solidFill>
                <a:schemeClr val="accent1"/>
              </a:solidFill>
            </a:endParaRPr>
          </a:p>
        </p:txBody>
      </p:sp>
      <p:sp>
        <p:nvSpPr>
          <p:cNvPr id="3" name="Content Placeholder 2"/>
          <p:cNvSpPr>
            <a:spLocks noGrp="1"/>
          </p:cNvSpPr>
          <p:nvPr>
            <p:ph idx="1"/>
          </p:nvPr>
        </p:nvSpPr>
        <p:spPr>
          <a:xfrm>
            <a:off x="1097280" y="1845734"/>
            <a:ext cx="10058400" cy="4520616"/>
          </a:xfrm>
        </p:spPr>
        <p:txBody>
          <a:bodyPr>
            <a:noAutofit/>
          </a:bodyPr>
          <a:lstStyle/>
          <a:p>
            <a:pPr marL="457200" indent="-457200">
              <a:buFont typeface="Wingdings" panose="05000000000000000000" pitchFamily="2" charset="2"/>
              <a:buChar char="v"/>
            </a:pPr>
            <a:r>
              <a:rPr lang="en-US" sz="2800" i="1" dirty="0" smtClean="0">
                <a:solidFill>
                  <a:schemeClr val="tx1"/>
                </a:solidFill>
              </a:rPr>
              <a:t>ORHPC Vision and Mission </a:t>
            </a:r>
          </a:p>
          <a:p>
            <a:pPr marL="457200" indent="-457200">
              <a:buFont typeface="Wingdings" panose="05000000000000000000" pitchFamily="2" charset="2"/>
              <a:buChar char="v"/>
            </a:pPr>
            <a:r>
              <a:rPr lang="en-US" sz="2800" dirty="0" smtClean="0">
                <a:solidFill>
                  <a:schemeClr val="tx1"/>
                </a:solidFill>
              </a:rPr>
              <a:t>Vision: Healthy </a:t>
            </a:r>
            <a:r>
              <a:rPr lang="en-US" sz="2800" dirty="0">
                <a:solidFill>
                  <a:schemeClr val="tx1"/>
                </a:solidFill>
              </a:rPr>
              <a:t>Missourians </a:t>
            </a:r>
            <a:r>
              <a:rPr lang="en-US" sz="2800" dirty="0" smtClean="0">
                <a:solidFill>
                  <a:schemeClr val="tx1"/>
                </a:solidFill>
              </a:rPr>
              <a:t>for life. </a:t>
            </a:r>
          </a:p>
          <a:p>
            <a:pPr marL="457200" indent="-457200">
              <a:buFont typeface="Wingdings" panose="05000000000000000000" pitchFamily="2" charset="2"/>
              <a:buChar char="v"/>
            </a:pPr>
            <a:r>
              <a:rPr lang="en-US" sz="2800" dirty="0" smtClean="0">
                <a:solidFill>
                  <a:schemeClr val="tx1"/>
                </a:solidFill>
              </a:rPr>
              <a:t>Mission</a:t>
            </a:r>
            <a:r>
              <a:rPr lang="en-US" sz="2800" dirty="0">
                <a:solidFill>
                  <a:schemeClr val="tx1"/>
                </a:solidFill>
              </a:rPr>
              <a:t>: To be the leader in promoting, protecting and partnering for health.</a:t>
            </a:r>
          </a:p>
          <a:p>
            <a:pPr marL="0" indent="0">
              <a:buNone/>
            </a:pPr>
            <a:endParaRPr lang="en-US" sz="2800" dirty="0" smtClean="0">
              <a:solidFill>
                <a:schemeClr val="tx1"/>
              </a:solidFill>
            </a:endParaRPr>
          </a:p>
          <a:p>
            <a:pPr>
              <a:buFont typeface="Wingdings" panose="05000000000000000000" pitchFamily="2" charset="2"/>
              <a:buChar char="v"/>
            </a:pPr>
            <a:endParaRPr lang="en-US" dirty="0"/>
          </a:p>
          <a:p>
            <a:pPr>
              <a:buFont typeface="Wingdings" panose="05000000000000000000" pitchFamily="2" charset="2"/>
              <a:buChar char="v"/>
            </a:pPr>
            <a:endParaRPr lang="en-US" dirty="0" smtClean="0"/>
          </a:p>
          <a:p>
            <a:pPr>
              <a:buFont typeface="Wingdings" panose="05000000000000000000" pitchFamily="2" charset="2"/>
              <a:buChar char="v"/>
            </a:pPr>
            <a:endParaRPr lang="en-US" dirty="0" smtClean="0"/>
          </a:p>
          <a:p>
            <a:pPr indent="-182880">
              <a:buFont typeface="Wingdings" panose="05000000000000000000" pitchFamily="2" charset="2"/>
              <a:buChar char="v"/>
            </a:pPr>
            <a:endParaRPr lang="en-US" dirty="0" smtClean="0"/>
          </a:p>
        </p:txBody>
      </p:sp>
      <p:sp>
        <p:nvSpPr>
          <p:cNvPr id="4" name="Slide Number Placeholder 3"/>
          <p:cNvSpPr>
            <a:spLocks noGrp="1"/>
          </p:cNvSpPr>
          <p:nvPr>
            <p:ph type="sldNum" sz="quarter" idx="12"/>
          </p:nvPr>
        </p:nvSpPr>
        <p:spPr/>
        <p:txBody>
          <a:bodyPr/>
          <a:lstStyle/>
          <a:p>
            <a:fld id="{718EE619-014B-43FF-9795-A6A3ABDA4634}" type="slidenum">
              <a:rPr lang="en-US" smtClean="0"/>
              <a:t>2</a:t>
            </a:fld>
            <a:endParaRPr lang="en-US"/>
          </a:p>
        </p:txBody>
      </p:sp>
    </p:spTree>
    <p:extLst>
      <p:ext uri="{BB962C8B-B14F-4D97-AF65-F5344CB8AC3E}">
        <p14:creationId xmlns:p14="http://schemas.microsoft.com/office/powerpoint/2010/main" val="32797557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04648" y="104912"/>
            <a:ext cx="3505504" cy="2798307"/>
          </a:xfrm>
          <a:prstGeom prst="rect">
            <a:avLst/>
          </a:prstGeom>
          <a:ln>
            <a:solidFill>
              <a:srgbClr val="FF8585"/>
            </a:solidFill>
          </a:ln>
          <a:scene3d>
            <a:camera prst="orthographicFront"/>
            <a:lightRig rig="threePt" dir="t"/>
          </a:scene3d>
          <a:sp3d>
            <a:bevelT prst="relaxedInset"/>
          </a:sp3d>
        </p:spPr>
      </p:pic>
      <p:sp>
        <p:nvSpPr>
          <p:cNvPr id="3" name="Content Placeholder 2"/>
          <p:cNvSpPr>
            <a:spLocks noGrp="1"/>
          </p:cNvSpPr>
          <p:nvPr>
            <p:ph idx="1"/>
          </p:nvPr>
        </p:nvSpPr>
        <p:spPr>
          <a:xfrm>
            <a:off x="4109664" y="731519"/>
            <a:ext cx="7972746" cy="5843942"/>
          </a:xfrm>
        </p:spPr>
        <p:txBody>
          <a:bodyPr>
            <a:normAutofit/>
          </a:bodyPr>
          <a:lstStyle/>
          <a:p>
            <a:pPr marL="457200" indent="-457200">
              <a:buFont typeface="Wingdings" panose="05000000000000000000" pitchFamily="2" charset="2"/>
              <a:buChar char="v"/>
            </a:pPr>
            <a:r>
              <a:rPr lang="en-US" sz="2400" dirty="0" smtClean="0">
                <a:solidFill>
                  <a:schemeClr val="tx1"/>
                </a:solidFill>
              </a:rPr>
              <a:t>Rural </a:t>
            </a:r>
            <a:r>
              <a:rPr lang="en-US" sz="2400" dirty="0">
                <a:solidFill>
                  <a:schemeClr val="tx1"/>
                </a:solidFill>
              </a:rPr>
              <a:t>Health Webpage: </a:t>
            </a:r>
            <a:r>
              <a:rPr lang="en-US" dirty="0">
                <a:hlinkClick r:id="rId4"/>
              </a:rPr>
              <a:t>https://</a:t>
            </a:r>
            <a:r>
              <a:rPr lang="en-US" dirty="0" smtClean="0">
                <a:hlinkClick r:id="rId4"/>
              </a:rPr>
              <a:t>health.mo.gov/living/families/ruralhealth/index.php</a:t>
            </a:r>
            <a:r>
              <a:rPr lang="en-US" dirty="0" smtClean="0"/>
              <a:t> </a:t>
            </a:r>
          </a:p>
          <a:p>
            <a:pPr marL="457200" indent="-457200">
              <a:buFont typeface="Wingdings" panose="05000000000000000000" pitchFamily="2" charset="2"/>
              <a:buChar char="v"/>
            </a:pPr>
            <a:r>
              <a:rPr lang="en-US" dirty="0">
                <a:solidFill>
                  <a:schemeClr val="tx1"/>
                </a:solidFill>
              </a:rPr>
              <a:t>Rural Health Publications: </a:t>
            </a:r>
          </a:p>
          <a:p>
            <a:pPr marL="457200">
              <a:buFont typeface="Wingdings" panose="05000000000000000000" pitchFamily="2" charset="2"/>
              <a:buChar char="Ø"/>
            </a:pPr>
            <a:r>
              <a:rPr lang="en-US" dirty="0">
                <a:hlinkClick r:id="rId5"/>
              </a:rPr>
              <a:t>https://</a:t>
            </a:r>
            <a:r>
              <a:rPr lang="en-US" dirty="0" smtClean="0">
                <a:hlinkClick r:id="rId5"/>
              </a:rPr>
              <a:t>health.mo.gov/living/families/ruralhealth/publications.php</a:t>
            </a:r>
            <a:endParaRPr lang="en-US" dirty="0"/>
          </a:p>
          <a:p>
            <a:pPr marL="457200">
              <a:buFont typeface="Wingdings" panose="05000000000000000000" pitchFamily="2" charset="2"/>
              <a:buChar char="Ø"/>
            </a:pPr>
            <a:r>
              <a:rPr lang="en-US" dirty="0" smtClean="0">
                <a:hlinkClick r:id="rId6"/>
              </a:rPr>
              <a:t>https</a:t>
            </a:r>
            <a:r>
              <a:rPr lang="en-US" dirty="0">
                <a:hlinkClick r:id="rId6"/>
              </a:rPr>
              <a:t>://</a:t>
            </a:r>
            <a:r>
              <a:rPr lang="en-US" dirty="0" smtClean="0">
                <a:hlinkClick r:id="rId6"/>
              </a:rPr>
              <a:t>health.mo.gov/living/families/ruralhealth/pdf/biennial2020.pdf</a:t>
            </a:r>
            <a:r>
              <a:rPr lang="en-US" dirty="0" smtClean="0"/>
              <a:t>  </a:t>
            </a:r>
            <a:endParaRPr lang="en-US" dirty="0"/>
          </a:p>
          <a:p>
            <a:pPr marL="0" indent="0">
              <a:buNone/>
            </a:pPr>
            <a:endParaRPr lang="en-US" dirty="0"/>
          </a:p>
          <a:p>
            <a:pPr marL="457200" indent="-457200">
              <a:spcBef>
                <a:spcPts val="600"/>
              </a:spcBef>
              <a:spcAft>
                <a:spcPts val="600"/>
              </a:spcAft>
              <a:buFont typeface="Wingdings" panose="05000000000000000000" pitchFamily="2" charset="2"/>
              <a:buChar char="v"/>
            </a:pPr>
            <a:r>
              <a:rPr lang="en-US" sz="2400" dirty="0" smtClean="0">
                <a:solidFill>
                  <a:schemeClr val="tx1">
                    <a:lumMod val="95000"/>
                    <a:lumOff val="5000"/>
                  </a:schemeClr>
                </a:solidFill>
              </a:rPr>
              <a:t>Biennial </a:t>
            </a:r>
            <a:r>
              <a:rPr lang="en-US" sz="2400" dirty="0">
                <a:solidFill>
                  <a:schemeClr val="tx1">
                    <a:lumMod val="95000"/>
                    <a:lumOff val="5000"/>
                  </a:schemeClr>
                </a:solidFill>
              </a:rPr>
              <a:t>Report published every 2 years.</a:t>
            </a:r>
          </a:p>
          <a:p>
            <a:pPr marL="457200" indent="-457200">
              <a:spcBef>
                <a:spcPts val="600"/>
              </a:spcBef>
              <a:spcAft>
                <a:spcPts val="600"/>
              </a:spcAft>
              <a:buFont typeface="Wingdings" panose="05000000000000000000" pitchFamily="2" charset="2"/>
              <a:buChar char="v"/>
            </a:pPr>
            <a:r>
              <a:rPr lang="en-US" sz="2400" dirty="0" smtClean="0">
                <a:solidFill>
                  <a:schemeClr val="tx1">
                    <a:lumMod val="95000"/>
                    <a:lumOff val="5000"/>
                  </a:schemeClr>
                </a:solidFill>
              </a:rPr>
              <a:t>Focuses </a:t>
            </a:r>
            <a:r>
              <a:rPr lang="en-US" sz="2400" dirty="0">
                <a:solidFill>
                  <a:schemeClr val="tx1">
                    <a:lumMod val="95000"/>
                    <a:lumOff val="5000"/>
                  </a:schemeClr>
                </a:solidFill>
              </a:rPr>
              <a:t>on rural health factors, data and issues that impact the health of Missouri’s </a:t>
            </a:r>
            <a:r>
              <a:rPr lang="en-US" sz="2400" dirty="0" smtClean="0">
                <a:solidFill>
                  <a:schemeClr val="tx1">
                    <a:lumMod val="95000"/>
                    <a:lumOff val="5000"/>
                  </a:schemeClr>
                </a:solidFill>
              </a:rPr>
              <a:t>2.06 </a:t>
            </a:r>
            <a:r>
              <a:rPr lang="en-US" sz="2400" dirty="0">
                <a:solidFill>
                  <a:schemeClr val="tx1">
                    <a:lumMod val="95000"/>
                    <a:lumOff val="5000"/>
                  </a:schemeClr>
                </a:solidFill>
              </a:rPr>
              <a:t>million rural residents.</a:t>
            </a:r>
          </a:p>
          <a:p>
            <a:pPr marL="731520" indent="-457200">
              <a:spcBef>
                <a:spcPts val="600"/>
              </a:spcBef>
              <a:spcAft>
                <a:spcPts val="600"/>
              </a:spcAft>
              <a:buFont typeface="Wingdings" panose="05000000000000000000" pitchFamily="2" charset="2"/>
              <a:buChar char="Ø"/>
            </a:pPr>
            <a:r>
              <a:rPr lang="en-US" i="1" dirty="0">
                <a:solidFill>
                  <a:schemeClr val="tx1">
                    <a:lumMod val="95000"/>
                    <a:lumOff val="5000"/>
                  </a:schemeClr>
                </a:solidFill>
              </a:rPr>
              <a:t>Demonstrates impacts on Missouri’s aging population, chronic disease, Coronavirus Disease 2019 (COVID-19</a:t>
            </a:r>
            <a:r>
              <a:rPr lang="en-US" i="1" dirty="0" smtClean="0">
                <a:solidFill>
                  <a:schemeClr val="tx1">
                    <a:lumMod val="95000"/>
                    <a:lumOff val="5000"/>
                  </a:schemeClr>
                </a:solidFill>
              </a:rPr>
              <a:t>), </a:t>
            </a:r>
            <a:r>
              <a:rPr lang="en-US" i="1" dirty="0">
                <a:solidFill>
                  <a:schemeClr val="tx1">
                    <a:lumMod val="95000"/>
                    <a:lumOff val="5000"/>
                  </a:schemeClr>
                </a:solidFill>
              </a:rPr>
              <a:t>infant and child mortality, and access to care. </a:t>
            </a:r>
          </a:p>
          <a:p>
            <a:pPr marL="457200" indent="-457200">
              <a:spcBef>
                <a:spcPts val="600"/>
              </a:spcBef>
              <a:spcAft>
                <a:spcPts val="600"/>
              </a:spcAft>
              <a:buFont typeface="Wingdings" panose="05000000000000000000" pitchFamily="2" charset="2"/>
              <a:buChar char="v"/>
            </a:pPr>
            <a:r>
              <a:rPr lang="en-US" sz="2400" dirty="0">
                <a:solidFill>
                  <a:schemeClr val="tx1">
                    <a:lumMod val="95000"/>
                    <a:lumOff val="5000"/>
                  </a:schemeClr>
                </a:solidFill>
              </a:rPr>
              <a:t>Recommendations to the Governor and General Assembly</a:t>
            </a:r>
            <a:r>
              <a:rPr lang="en-US" sz="2400" dirty="0" smtClean="0">
                <a:solidFill>
                  <a:schemeClr val="tx1">
                    <a:lumMod val="95000"/>
                    <a:lumOff val="5000"/>
                  </a:schemeClr>
                </a:solidFill>
              </a:rPr>
              <a:t>.</a:t>
            </a:r>
          </a:p>
          <a:p>
            <a:pPr marL="457200" indent="-457200">
              <a:spcBef>
                <a:spcPts val="600"/>
              </a:spcBef>
              <a:spcAft>
                <a:spcPts val="600"/>
              </a:spcAft>
              <a:buFont typeface="Wingdings" panose="05000000000000000000" pitchFamily="2" charset="2"/>
              <a:buChar char="v"/>
            </a:pPr>
            <a:endParaRPr lang="en-US" sz="2400" dirty="0" smtClean="0">
              <a:solidFill>
                <a:schemeClr val="tx1">
                  <a:lumMod val="95000"/>
                  <a:lumOff val="5000"/>
                </a:schemeClr>
              </a:solidFill>
            </a:endParaRPr>
          </a:p>
        </p:txBody>
      </p:sp>
      <p:sp>
        <p:nvSpPr>
          <p:cNvPr id="4" name="Text Placeholder 3"/>
          <p:cNvSpPr>
            <a:spLocks noGrp="1"/>
          </p:cNvSpPr>
          <p:nvPr>
            <p:ph type="body" sz="half" idx="2"/>
          </p:nvPr>
        </p:nvSpPr>
        <p:spPr>
          <a:xfrm>
            <a:off x="304648" y="2926080"/>
            <a:ext cx="3505504" cy="3379124"/>
          </a:xfrm>
        </p:spPr>
        <p:txBody>
          <a:bodyPr/>
          <a:lstStyle/>
          <a:p>
            <a:endParaRPr lang="fr-FR" sz="2800" u="sng" dirty="0" smtClean="0">
              <a:latin typeface="Century Gothic" panose="020B0502020202020204" pitchFamily="34" charset="0"/>
            </a:endParaRPr>
          </a:p>
          <a:p>
            <a:r>
              <a:rPr lang="fr-FR" sz="2800" u="sng" dirty="0" smtClean="0">
                <a:latin typeface="Century Gothic" panose="020B0502020202020204" pitchFamily="34" charset="0"/>
              </a:rPr>
              <a:t>Biennial </a:t>
            </a:r>
            <a:r>
              <a:rPr lang="fr-FR" sz="2800" u="sng" dirty="0">
                <a:latin typeface="Century Gothic" panose="020B0502020202020204" pitchFamily="34" charset="0"/>
              </a:rPr>
              <a:t>Report </a:t>
            </a:r>
          </a:p>
          <a:p>
            <a:r>
              <a:rPr lang="fr-FR" sz="2800" i="1" dirty="0" smtClean="0">
                <a:latin typeface="Century Gothic" panose="020B0502020202020204" pitchFamily="34" charset="0"/>
              </a:rPr>
              <a:t>Current</a:t>
            </a:r>
            <a:r>
              <a:rPr lang="fr-FR" sz="2800" i="1" dirty="0">
                <a:latin typeface="Century Gothic" panose="020B0502020202020204" pitchFamily="34" charset="0"/>
              </a:rPr>
              <a:t> </a:t>
            </a:r>
            <a:r>
              <a:rPr lang="fr-FR" sz="2800" i="1" dirty="0" smtClean="0">
                <a:latin typeface="Century Gothic" panose="020B0502020202020204" pitchFamily="34" charset="0"/>
              </a:rPr>
              <a:t>Publication </a:t>
            </a:r>
            <a:endParaRPr lang="fr-FR" sz="2800" i="1" dirty="0">
              <a:latin typeface="Century Gothic" panose="020B0502020202020204" pitchFamily="34" charset="0"/>
            </a:endParaRPr>
          </a:p>
          <a:p>
            <a:r>
              <a:rPr lang="fr-FR" sz="2800" i="1" dirty="0">
                <a:latin typeface="Century Gothic" panose="020B0502020202020204" pitchFamily="34" charset="0"/>
              </a:rPr>
              <a:t>2020-2021</a:t>
            </a:r>
          </a:p>
          <a:p>
            <a:endParaRPr lang="en-US" dirty="0"/>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8EE619-014B-43FF-9795-A6A3ABDA4634}" type="slidenum">
              <a:rPr kumimoji="0" lang="en-US" sz="1050" b="0" i="0" u="none" strike="noStrike" kern="1200" cap="none" spc="0" normalizeH="0" baseline="0" noProof="0" smtClean="0">
                <a:ln>
                  <a:noFill/>
                </a:ln>
                <a:solidFill>
                  <a:srgbClr val="373545"/>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050" b="0" i="0" u="none" strike="noStrike" kern="1200" cap="none" spc="0" normalizeH="0" baseline="0" noProof="0">
              <a:ln>
                <a:noFill/>
              </a:ln>
              <a:solidFill>
                <a:srgbClr val="37354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70036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Primary Care Office and Publications </a:t>
            </a:r>
            <a:endParaRPr lang="en-US" b="1" dirty="0">
              <a:solidFill>
                <a:schemeClr val="accent1"/>
              </a:solidFill>
            </a:endParaRPr>
          </a:p>
        </p:txBody>
      </p:sp>
      <p:sp>
        <p:nvSpPr>
          <p:cNvPr id="3" name="Content Placeholder 2"/>
          <p:cNvSpPr>
            <a:spLocks noGrp="1"/>
          </p:cNvSpPr>
          <p:nvPr>
            <p:ph idx="1"/>
          </p:nvPr>
        </p:nvSpPr>
        <p:spPr>
          <a:xfrm>
            <a:off x="1097280" y="1845733"/>
            <a:ext cx="10058400" cy="4246841"/>
          </a:xfrm>
        </p:spPr>
        <p:txBody>
          <a:bodyPr>
            <a:normAutofit/>
          </a:bodyPr>
          <a:lstStyle/>
          <a:p>
            <a:pPr marL="457200" indent="-457200">
              <a:buFont typeface="Wingdings" panose="05000000000000000000" pitchFamily="2" charset="2"/>
              <a:buChar char="v"/>
            </a:pPr>
            <a:r>
              <a:rPr lang="en-US" sz="2400" dirty="0" smtClean="0">
                <a:solidFill>
                  <a:schemeClr val="tx1"/>
                </a:solidFill>
              </a:rPr>
              <a:t>Primary Care webpage</a:t>
            </a:r>
            <a:r>
              <a:rPr lang="en-US" sz="2400" dirty="0">
                <a:solidFill>
                  <a:schemeClr val="tx1"/>
                </a:solidFill>
              </a:rPr>
              <a:t>: </a:t>
            </a:r>
            <a:endParaRPr lang="en-US" sz="2400" dirty="0" smtClean="0">
              <a:solidFill>
                <a:schemeClr val="tx1"/>
              </a:solidFill>
            </a:endParaRPr>
          </a:p>
          <a:p>
            <a:pPr marL="749808" lvl="1" indent="-457200">
              <a:buFont typeface="Wingdings" panose="05000000000000000000" pitchFamily="2" charset="2"/>
              <a:buChar char="ü"/>
            </a:pPr>
            <a:r>
              <a:rPr lang="en-US" sz="2400" dirty="0" smtClean="0">
                <a:solidFill>
                  <a:schemeClr val="tx1"/>
                </a:solidFill>
                <a:hlinkClick r:id="rId3"/>
              </a:rPr>
              <a:t>https</a:t>
            </a:r>
            <a:r>
              <a:rPr lang="en-US" sz="2400" dirty="0">
                <a:solidFill>
                  <a:schemeClr val="tx1"/>
                </a:solidFill>
                <a:hlinkClick r:id="rId3"/>
              </a:rPr>
              <a:t>://</a:t>
            </a:r>
            <a:r>
              <a:rPr lang="en-US" sz="2400" dirty="0" smtClean="0">
                <a:solidFill>
                  <a:schemeClr val="tx1"/>
                </a:solidFill>
                <a:hlinkClick r:id="rId3"/>
              </a:rPr>
              <a:t>health.mo.gov/living/families/primarycare/index.php</a:t>
            </a:r>
            <a:r>
              <a:rPr lang="en-US" sz="2400" dirty="0" smtClean="0">
                <a:solidFill>
                  <a:schemeClr val="tx1"/>
                </a:solidFill>
              </a:rPr>
              <a:t> </a:t>
            </a:r>
          </a:p>
          <a:p>
            <a:pPr marL="457200" indent="-457200">
              <a:buFont typeface="Wingdings" panose="05000000000000000000" pitchFamily="2" charset="2"/>
              <a:buChar char="v"/>
            </a:pPr>
            <a:r>
              <a:rPr lang="en-US" sz="2400" dirty="0" smtClean="0">
                <a:solidFill>
                  <a:schemeClr val="tx1"/>
                </a:solidFill>
              </a:rPr>
              <a:t>Publications</a:t>
            </a:r>
            <a:r>
              <a:rPr lang="en-US" sz="2400" dirty="0">
                <a:solidFill>
                  <a:schemeClr val="tx1"/>
                </a:solidFill>
              </a:rPr>
              <a:t>: </a:t>
            </a:r>
            <a:endParaRPr lang="en-US" sz="2400" dirty="0" smtClean="0">
              <a:solidFill>
                <a:schemeClr val="tx1"/>
              </a:solidFill>
            </a:endParaRPr>
          </a:p>
          <a:p>
            <a:pPr marL="749808" lvl="1" indent="-457200">
              <a:buFont typeface="Wingdings" panose="05000000000000000000" pitchFamily="2" charset="2"/>
              <a:buChar char="ü"/>
            </a:pPr>
            <a:r>
              <a:rPr lang="en-US" sz="2400" dirty="0" smtClean="0">
                <a:solidFill>
                  <a:schemeClr val="tx1"/>
                </a:solidFill>
                <a:hlinkClick r:id="rId4"/>
              </a:rPr>
              <a:t>https</a:t>
            </a:r>
            <a:r>
              <a:rPr lang="en-US" sz="2400" dirty="0">
                <a:solidFill>
                  <a:schemeClr val="tx1"/>
                </a:solidFill>
                <a:hlinkClick r:id="rId4"/>
              </a:rPr>
              <a:t>://</a:t>
            </a:r>
            <a:r>
              <a:rPr lang="en-US" sz="2400" dirty="0" smtClean="0">
                <a:solidFill>
                  <a:schemeClr val="tx1"/>
                </a:solidFill>
                <a:hlinkClick r:id="rId4"/>
              </a:rPr>
              <a:t>health.mo.gov/living/families/primarycare/publications.php</a:t>
            </a:r>
            <a:r>
              <a:rPr lang="en-US" sz="2400" dirty="0" smtClean="0">
                <a:solidFill>
                  <a:schemeClr val="tx1"/>
                </a:solidFill>
              </a:rPr>
              <a:t> </a:t>
            </a:r>
          </a:p>
          <a:p>
            <a:pPr marL="457200" indent="-457200">
              <a:buFont typeface="Wingdings" panose="05000000000000000000" pitchFamily="2" charset="2"/>
              <a:buChar char="v"/>
            </a:pPr>
            <a:r>
              <a:rPr lang="en-US" sz="2400" dirty="0" smtClean="0">
                <a:solidFill>
                  <a:schemeClr val="tx1"/>
                </a:solidFill>
              </a:rPr>
              <a:t>Primary Care Resource Initiative For Missouri (PRIMO) Annual Report</a:t>
            </a:r>
            <a:r>
              <a:rPr lang="en-US" sz="2400" dirty="0">
                <a:solidFill>
                  <a:schemeClr val="tx1"/>
                </a:solidFill>
              </a:rPr>
              <a:t>: </a:t>
            </a:r>
            <a:endParaRPr lang="en-US" sz="2400" dirty="0" smtClean="0">
              <a:solidFill>
                <a:schemeClr val="tx1"/>
              </a:solidFill>
            </a:endParaRPr>
          </a:p>
          <a:p>
            <a:pPr marL="749808" lvl="1" indent="-457200">
              <a:buFont typeface="Wingdings" panose="05000000000000000000" pitchFamily="2" charset="2"/>
              <a:buChar char="ü"/>
            </a:pPr>
            <a:r>
              <a:rPr lang="en-US" sz="2400" dirty="0" smtClean="0">
                <a:solidFill>
                  <a:schemeClr val="tx1"/>
                </a:solidFill>
                <a:hlinkClick r:id="rId5"/>
              </a:rPr>
              <a:t>https</a:t>
            </a:r>
            <a:r>
              <a:rPr lang="en-US" sz="2400" dirty="0">
                <a:solidFill>
                  <a:schemeClr val="tx1"/>
                </a:solidFill>
                <a:hlinkClick r:id="rId5"/>
              </a:rPr>
              <a:t>://</a:t>
            </a:r>
            <a:r>
              <a:rPr lang="en-US" sz="2400" dirty="0" smtClean="0">
                <a:solidFill>
                  <a:schemeClr val="tx1"/>
                </a:solidFill>
                <a:hlinkClick r:id="rId5"/>
              </a:rPr>
              <a:t>health.mo.gov/living/families/primarycare/primo/pdf/legislative-update2020.pdf</a:t>
            </a:r>
            <a:r>
              <a:rPr lang="en-US" sz="2400" dirty="0" smtClean="0">
                <a:solidFill>
                  <a:schemeClr val="tx1"/>
                </a:solidFill>
              </a:rPr>
              <a:t> </a:t>
            </a:r>
          </a:p>
          <a:p>
            <a:pPr marL="457200" indent="-457200">
              <a:buFont typeface="Wingdings" panose="05000000000000000000" pitchFamily="2" charset="2"/>
              <a:buChar char="v"/>
            </a:pPr>
            <a:r>
              <a:rPr lang="en-US" sz="2400" dirty="0" smtClean="0">
                <a:solidFill>
                  <a:schemeClr val="tx1"/>
                </a:solidFill>
              </a:rPr>
              <a:t>Primary Care Needs Assessment (PCNA</a:t>
            </a:r>
            <a:r>
              <a:rPr lang="en-US" sz="2400" dirty="0">
                <a:solidFill>
                  <a:schemeClr val="tx1"/>
                </a:solidFill>
              </a:rPr>
              <a:t>) </a:t>
            </a:r>
            <a:r>
              <a:rPr lang="en-US" sz="2400" dirty="0" smtClean="0">
                <a:solidFill>
                  <a:schemeClr val="tx1"/>
                </a:solidFill>
              </a:rPr>
              <a:t>Report:</a:t>
            </a:r>
          </a:p>
          <a:p>
            <a:pPr marL="749808" lvl="1" indent="-457200">
              <a:buFont typeface="Wingdings" panose="05000000000000000000" pitchFamily="2" charset="2"/>
              <a:buChar char="ü"/>
            </a:pPr>
            <a:r>
              <a:rPr lang="en-US" sz="2400" dirty="0" smtClean="0">
                <a:solidFill>
                  <a:schemeClr val="tx1"/>
                </a:solidFill>
                <a:hlinkClick r:id="rId6"/>
              </a:rPr>
              <a:t>https</a:t>
            </a:r>
            <a:r>
              <a:rPr lang="en-US" sz="2400" dirty="0">
                <a:solidFill>
                  <a:schemeClr val="tx1"/>
                </a:solidFill>
                <a:hlinkClick r:id="rId6"/>
              </a:rPr>
              <a:t>://</a:t>
            </a:r>
            <a:r>
              <a:rPr lang="en-US" sz="2400" dirty="0" smtClean="0">
                <a:solidFill>
                  <a:schemeClr val="tx1"/>
                </a:solidFill>
                <a:hlinkClick r:id="rId6"/>
              </a:rPr>
              <a:t>health.mo.gov/living/families/primarycare/pdf/primary-care-needs-assessment-2020.pdf</a:t>
            </a:r>
            <a:r>
              <a:rPr lang="en-US" sz="2400" dirty="0" smtClean="0">
                <a:solidFill>
                  <a:schemeClr val="tx1"/>
                </a:solidFill>
              </a:rPr>
              <a:t> </a:t>
            </a:r>
            <a:endParaRPr lang="en-US" sz="2400" dirty="0">
              <a:solidFill>
                <a:schemeClr val="tx1"/>
              </a:solidFill>
            </a:endParaRPr>
          </a:p>
        </p:txBody>
      </p:sp>
      <p:sp>
        <p:nvSpPr>
          <p:cNvPr id="4" name="Slide Number Placeholder 3"/>
          <p:cNvSpPr>
            <a:spLocks noGrp="1"/>
          </p:cNvSpPr>
          <p:nvPr>
            <p:ph type="sldNum" sz="quarter" idx="12"/>
          </p:nvPr>
        </p:nvSpPr>
        <p:spPr/>
        <p:txBody>
          <a:bodyPr/>
          <a:lstStyle/>
          <a:p>
            <a:fld id="{718EE619-014B-43FF-9795-A6A3ABDA4634}" type="slidenum">
              <a:rPr lang="en-US" smtClean="0"/>
              <a:t>21</a:t>
            </a:fld>
            <a:endParaRPr lang="en-US"/>
          </a:p>
        </p:txBody>
      </p:sp>
    </p:spTree>
    <p:extLst>
      <p:ext uri="{BB962C8B-B14F-4D97-AF65-F5344CB8AC3E}">
        <p14:creationId xmlns:p14="http://schemas.microsoft.com/office/powerpoint/2010/main" val="1384607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90" y="476371"/>
            <a:ext cx="3707953" cy="2620790"/>
          </a:xfrm>
        </p:spPr>
        <p:txBody>
          <a:bodyPr>
            <a:normAutofit/>
          </a:bodyPr>
          <a:lstStyle/>
          <a:p>
            <a:pPr algn="ctr"/>
            <a:r>
              <a:rPr lang="en-US" sz="5400" b="1" dirty="0" smtClean="0"/>
              <a:t>Rural Spotlight blog</a:t>
            </a:r>
            <a:endParaRPr lang="en-US" sz="5400"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5896" y="594359"/>
            <a:ext cx="5436181" cy="5436181"/>
          </a:xfrm>
        </p:spPr>
      </p:pic>
      <p:pic>
        <p:nvPicPr>
          <p:cNvPr id="6" name="Picture 5"/>
          <p:cNvPicPr>
            <a:picLocks noChangeAspect="1"/>
          </p:cNvPicPr>
          <p:nvPr/>
        </p:nvPicPr>
        <p:blipFill>
          <a:blip r:embed="rId3"/>
          <a:stretch>
            <a:fillRect/>
          </a:stretch>
        </p:blipFill>
        <p:spPr>
          <a:xfrm>
            <a:off x="251490" y="3923071"/>
            <a:ext cx="3707953" cy="2107469"/>
          </a:xfrm>
          <a:prstGeom prst="rect">
            <a:avLst/>
          </a:prstGeom>
        </p:spPr>
      </p:pic>
    </p:spTree>
    <p:extLst>
      <p:ext uri="{BB962C8B-B14F-4D97-AF65-F5344CB8AC3E}">
        <p14:creationId xmlns:p14="http://schemas.microsoft.com/office/powerpoint/2010/main" val="338359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2683C6"/>
                </a:solidFill>
              </a:rPr>
              <a:t>Missouri Health </a:t>
            </a:r>
            <a:r>
              <a:rPr lang="en-US" b="1" dirty="0">
                <a:solidFill>
                  <a:srgbClr val="2683C6"/>
                </a:solidFill>
              </a:rPr>
              <a:t>Professional Student </a:t>
            </a:r>
            <a:r>
              <a:rPr lang="en-US" b="1" dirty="0" smtClean="0">
                <a:solidFill>
                  <a:srgbClr val="2683C6"/>
                </a:solidFill>
              </a:rPr>
              <a:t>Loan and Loan Repayment Programs</a:t>
            </a:r>
            <a:endParaRPr lang="en-US" b="1" dirty="0">
              <a:solidFill>
                <a:srgbClr val="2683C6"/>
              </a:solidFill>
            </a:endParaRPr>
          </a:p>
        </p:txBody>
      </p:sp>
      <p:sp>
        <p:nvSpPr>
          <p:cNvPr id="3" name="Content Placeholder 2"/>
          <p:cNvSpPr>
            <a:spLocks noGrp="1"/>
          </p:cNvSpPr>
          <p:nvPr>
            <p:ph idx="1"/>
          </p:nvPr>
        </p:nvSpPr>
        <p:spPr>
          <a:xfrm>
            <a:off x="1097280" y="1737360"/>
            <a:ext cx="10058400" cy="4570322"/>
          </a:xfrm>
        </p:spPr>
        <p:txBody>
          <a:bodyPr>
            <a:normAutofit/>
          </a:bodyPr>
          <a:lstStyle/>
          <a:p>
            <a:pPr marL="457200" lvl="1" indent="-457200">
              <a:lnSpc>
                <a:spcPct val="100000"/>
              </a:lnSpc>
              <a:spcBef>
                <a:spcPts val="600"/>
              </a:spcBef>
              <a:spcAft>
                <a:spcPts val="600"/>
              </a:spcAft>
              <a:buFont typeface="Wingdings" panose="05000000000000000000" pitchFamily="2" charset="2"/>
              <a:buChar char="v"/>
            </a:pPr>
            <a:r>
              <a:rPr lang="en-US" sz="2800" dirty="0">
                <a:solidFill>
                  <a:schemeClr val="tx1"/>
                </a:solidFill>
                <a:ea typeface="Calibri" panose="020F0502020204030204" pitchFamily="34" charset="0"/>
                <a:cs typeface="Times New Roman" panose="02020603050405020304" pitchFamily="18" charset="0"/>
              </a:rPr>
              <a:t>There are </a:t>
            </a:r>
            <a:r>
              <a:rPr lang="en-US" sz="2800" dirty="0" smtClean="0">
                <a:solidFill>
                  <a:schemeClr val="tx1"/>
                </a:solidFill>
                <a:ea typeface="Calibri" panose="020F0502020204030204" pitchFamily="34" charset="0"/>
                <a:cs typeface="Times New Roman" panose="02020603050405020304" pitchFamily="18" charset="0"/>
              </a:rPr>
              <a:t>4 </a:t>
            </a:r>
            <a:r>
              <a:rPr lang="en-US" sz="2800" dirty="0">
                <a:solidFill>
                  <a:schemeClr val="tx1"/>
                </a:solidFill>
                <a:ea typeface="Calibri" panose="020F0502020204030204" pitchFamily="34" charset="0"/>
                <a:cs typeface="Times New Roman" panose="02020603050405020304" pitchFamily="18" charset="0"/>
              </a:rPr>
              <a:t>Programs offered through </a:t>
            </a:r>
            <a:r>
              <a:rPr lang="en-US" sz="2800" dirty="0" smtClean="0">
                <a:solidFill>
                  <a:schemeClr val="tx1"/>
                </a:solidFill>
                <a:ea typeface="Calibri" panose="020F0502020204030204" pitchFamily="34" charset="0"/>
                <a:cs typeface="Times New Roman" panose="02020603050405020304" pitchFamily="18" charset="0"/>
              </a:rPr>
              <a:t>DHSS: </a:t>
            </a:r>
            <a:r>
              <a:rPr lang="en-US" sz="2400" dirty="0">
                <a:solidFill>
                  <a:schemeClr val="tx1"/>
                </a:solidFill>
                <a:ea typeface="Calibri" panose="020F0502020204030204" pitchFamily="34" charset="0"/>
                <a:cs typeface="Times New Roman" panose="02020603050405020304" pitchFamily="18" charset="0"/>
                <a:hlinkClick r:id="rId3"/>
              </a:rPr>
              <a:t>https://</a:t>
            </a:r>
            <a:r>
              <a:rPr lang="en-US" sz="2400" dirty="0" smtClean="0">
                <a:solidFill>
                  <a:schemeClr val="tx1"/>
                </a:solidFill>
                <a:ea typeface="Calibri" panose="020F0502020204030204" pitchFamily="34" charset="0"/>
                <a:cs typeface="Times New Roman" panose="02020603050405020304" pitchFamily="18" charset="0"/>
                <a:hlinkClick r:id="rId3"/>
              </a:rPr>
              <a:t>health.mo.gov/living/families/primarycare/hpl-lr/index.php</a:t>
            </a:r>
            <a:r>
              <a:rPr lang="en-US" sz="2400" dirty="0" smtClean="0">
                <a:solidFill>
                  <a:schemeClr val="tx1"/>
                </a:solidFill>
                <a:ea typeface="Calibri" panose="020F0502020204030204" pitchFamily="34" charset="0"/>
                <a:cs typeface="Times New Roman" panose="02020603050405020304" pitchFamily="18" charset="0"/>
              </a:rPr>
              <a:t> </a:t>
            </a:r>
            <a:endParaRPr lang="en-US" sz="2400" dirty="0" smtClean="0">
              <a:solidFill>
                <a:schemeClr val="tx1"/>
              </a:solidFill>
            </a:endParaRPr>
          </a:p>
          <a:p>
            <a:pPr marL="914400" lvl="1" indent="-457200">
              <a:lnSpc>
                <a:spcPct val="100000"/>
              </a:lnSpc>
              <a:spcBef>
                <a:spcPts val="600"/>
              </a:spcBef>
              <a:spcAft>
                <a:spcPts val="600"/>
              </a:spcAft>
              <a:buFont typeface="Wingdings" panose="05000000000000000000" pitchFamily="2" charset="2"/>
              <a:buChar char="§"/>
            </a:pPr>
            <a:r>
              <a:rPr lang="en-US" sz="2800" dirty="0" smtClean="0">
                <a:solidFill>
                  <a:schemeClr val="tx1"/>
                </a:solidFill>
              </a:rPr>
              <a:t>Designed </a:t>
            </a:r>
            <a:r>
              <a:rPr lang="en-US" sz="2800" dirty="0">
                <a:solidFill>
                  <a:schemeClr val="tx1"/>
                </a:solidFill>
              </a:rPr>
              <a:t>to increase access to health care </a:t>
            </a:r>
            <a:r>
              <a:rPr lang="en-US" sz="2800" dirty="0" smtClean="0">
                <a:solidFill>
                  <a:schemeClr val="tx1"/>
                </a:solidFill>
              </a:rPr>
              <a:t>in HPSAs.</a:t>
            </a:r>
          </a:p>
          <a:p>
            <a:pPr marL="1371600" lvl="2" indent="-457200">
              <a:lnSpc>
                <a:spcPct val="100000"/>
              </a:lnSpc>
              <a:spcBef>
                <a:spcPts val="600"/>
              </a:spcBef>
              <a:spcAft>
                <a:spcPts val="600"/>
              </a:spcAft>
              <a:buFont typeface="Wingdings" panose="05000000000000000000" pitchFamily="2" charset="2"/>
              <a:buChar char="ü"/>
            </a:pPr>
            <a:r>
              <a:rPr lang="en-US" sz="2800" dirty="0" smtClean="0">
                <a:solidFill>
                  <a:schemeClr val="tx1"/>
                </a:solidFill>
                <a:ea typeface="Calibri" panose="020F0502020204030204" pitchFamily="34" charset="0"/>
                <a:cs typeface="Times New Roman" panose="02020603050405020304" pitchFamily="18" charset="0"/>
              </a:rPr>
              <a:t>Recruitment/retention </a:t>
            </a:r>
            <a:r>
              <a:rPr lang="en-US" sz="2800" dirty="0">
                <a:solidFill>
                  <a:schemeClr val="tx1"/>
                </a:solidFill>
                <a:ea typeface="Calibri" panose="020F0502020204030204" pitchFamily="34" charset="0"/>
                <a:cs typeface="Times New Roman" panose="02020603050405020304" pitchFamily="18" charset="0"/>
              </a:rPr>
              <a:t>of </a:t>
            </a:r>
            <a:r>
              <a:rPr lang="en-US" sz="2800" dirty="0" smtClean="0">
                <a:solidFill>
                  <a:schemeClr val="tx1"/>
                </a:solidFill>
                <a:ea typeface="Calibri" panose="020F0502020204030204" pitchFamily="34" charset="0"/>
                <a:cs typeface="Times New Roman" panose="02020603050405020304" pitchFamily="18" charset="0"/>
              </a:rPr>
              <a:t>providers in HPSAs</a:t>
            </a:r>
            <a:r>
              <a:rPr lang="en-US" sz="2800" dirty="0" smtClean="0">
                <a:solidFill>
                  <a:schemeClr val="tx1"/>
                </a:solidFill>
              </a:rPr>
              <a:t>.   </a:t>
            </a:r>
          </a:p>
          <a:p>
            <a:pPr marL="1371600" lvl="2" indent="-457200">
              <a:lnSpc>
                <a:spcPct val="100000"/>
              </a:lnSpc>
              <a:spcBef>
                <a:spcPts val="600"/>
              </a:spcBef>
              <a:spcAft>
                <a:spcPts val="600"/>
              </a:spcAft>
              <a:buFont typeface="Wingdings" panose="05000000000000000000" pitchFamily="2" charset="2"/>
              <a:buChar char="ü"/>
            </a:pPr>
            <a:r>
              <a:rPr lang="en-US" sz="2800" dirty="0">
                <a:solidFill>
                  <a:schemeClr val="tx1"/>
                </a:solidFill>
                <a:ea typeface="Calibri" panose="020F0502020204030204" pitchFamily="34" charset="0"/>
                <a:cs typeface="Times New Roman" panose="02020603050405020304" pitchFamily="18" charset="0"/>
              </a:rPr>
              <a:t>Awards </a:t>
            </a:r>
            <a:r>
              <a:rPr lang="en-US" sz="2800" dirty="0" smtClean="0">
                <a:solidFill>
                  <a:schemeClr val="tx1"/>
                </a:solidFill>
                <a:ea typeface="Calibri" panose="020F0502020204030204" pitchFamily="34" charset="0"/>
                <a:cs typeface="Times New Roman" panose="02020603050405020304" pitchFamily="18" charset="0"/>
              </a:rPr>
              <a:t>student and loan repayment funds to qualified students and providers.</a:t>
            </a:r>
          </a:p>
          <a:p>
            <a:pPr marL="1371600" lvl="2" indent="-457200">
              <a:lnSpc>
                <a:spcPct val="100000"/>
              </a:lnSpc>
              <a:spcBef>
                <a:spcPts val="600"/>
              </a:spcBef>
              <a:spcAft>
                <a:spcPts val="600"/>
              </a:spcAft>
              <a:buFont typeface="Wingdings" panose="05000000000000000000" pitchFamily="2" charset="2"/>
              <a:buChar char="ü"/>
            </a:pPr>
            <a:r>
              <a:rPr lang="en-US" sz="2800" dirty="0">
                <a:solidFill>
                  <a:schemeClr val="tx1"/>
                </a:solidFill>
                <a:ea typeface="Calibri" panose="020F0502020204030204" pitchFamily="34" charset="0"/>
                <a:cs typeface="Times New Roman" panose="02020603050405020304" pitchFamily="18" charset="0"/>
              </a:rPr>
              <a:t>Earn forgiveness by serving </a:t>
            </a:r>
            <a:r>
              <a:rPr lang="en-US" sz="2800" dirty="0" smtClean="0">
                <a:solidFill>
                  <a:schemeClr val="tx1"/>
                </a:solidFill>
                <a:ea typeface="Calibri" panose="020F0502020204030204" pitchFamily="34" charset="0"/>
                <a:cs typeface="Times New Roman" panose="02020603050405020304" pitchFamily="18" charset="0"/>
              </a:rPr>
              <a:t>at DHSS-approved sites. </a:t>
            </a:r>
            <a:endParaRPr lang="en-US" sz="2800" dirty="0" smtClean="0">
              <a:solidFill>
                <a:schemeClr val="tx1"/>
              </a:solidFill>
            </a:endParaRPr>
          </a:p>
        </p:txBody>
      </p:sp>
      <p:sp>
        <p:nvSpPr>
          <p:cNvPr id="4" name="Slide Number Placeholder 3"/>
          <p:cNvSpPr>
            <a:spLocks noGrp="1"/>
          </p:cNvSpPr>
          <p:nvPr>
            <p:ph type="sldNum" sz="quarter" idx="12"/>
          </p:nvPr>
        </p:nvSpPr>
        <p:spPr/>
        <p:txBody>
          <a:bodyPr/>
          <a:lstStyle/>
          <a:p>
            <a:fld id="{718EE619-014B-43FF-9795-A6A3ABDA4634}" type="slidenum">
              <a:rPr lang="en-US" smtClean="0"/>
              <a:t>23</a:t>
            </a:fld>
            <a:endParaRPr lang="en-US"/>
          </a:p>
        </p:txBody>
      </p:sp>
      <p:pic>
        <p:nvPicPr>
          <p:cNvPr id="5" name="Picture 4"/>
          <p:cNvPicPr>
            <a:picLocks noChangeAspect="1"/>
          </p:cNvPicPr>
          <p:nvPr/>
        </p:nvPicPr>
        <p:blipFill>
          <a:blip r:embed="rId4"/>
          <a:stretch>
            <a:fillRect/>
          </a:stretch>
        </p:blipFill>
        <p:spPr>
          <a:xfrm>
            <a:off x="10065358" y="4982175"/>
            <a:ext cx="2126642" cy="1243313"/>
          </a:xfrm>
          <a:prstGeom prst="rect">
            <a:avLst/>
          </a:prstGeom>
        </p:spPr>
      </p:pic>
    </p:spTree>
    <p:extLst>
      <p:ext uri="{BB962C8B-B14F-4D97-AF65-F5344CB8AC3E}">
        <p14:creationId xmlns:p14="http://schemas.microsoft.com/office/powerpoint/2010/main" val="24871845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90" y="1435100"/>
            <a:ext cx="3707953" cy="3401961"/>
          </a:xfrm>
        </p:spPr>
        <p:txBody>
          <a:bodyPr>
            <a:normAutofit fontScale="90000"/>
          </a:bodyPr>
          <a:lstStyle/>
          <a:p>
            <a:pPr algn="ctr"/>
            <a:r>
              <a:rPr lang="en-US" sz="5400" b="1" dirty="0" smtClean="0"/>
              <a:t>Health Professional Loan and Loan Repayment Programs: Main Page</a:t>
            </a:r>
            <a:endParaRPr lang="en-US" sz="5400" b="1" dirty="0"/>
          </a:p>
        </p:txBody>
      </p:sp>
      <p:pic>
        <p:nvPicPr>
          <p:cNvPr id="7" name="Content Placeholder 6"/>
          <p:cNvPicPr>
            <a:picLocks noGrp="1"/>
          </p:cNvPicPr>
          <p:nvPr>
            <p:ph idx="1"/>
          </p:nvPr>
        </p:nvPicPr>
        <p:blipFill>
          <a:blip r:embed="rId2"/>
          <a:stretch>
            <a:fillRect/>
          </a:stretch>
        </p:blipFill>
        <p:spPr>
          <a:xfrm>
            <a:off x="5240020" y="681303"/>
            <a:ext cx="6041390" cy="5319447"/>
          </a:xfrm>
          <a:prstGeom prst="rect">
            <a:avLst/>
          </a:prstGeom>
        </p:spPr>
      </p:pic>
    </p:spTree>
    <p:extLst>
      <p:ext uri="{BB962C8B-B14F-4D97-AF65-F5344CB8AC3E}">
        <p14:creationId xmlns:p14="http://schemas.microsoft.com/office/powerpoint/2010/main" val="3285667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90" y="1435100"/>
            <a:ext cx="3707953" cy="3401961"/>
          </a:xfrm>
        </p:spPr>
        <p:txBody>
          <a:bodyPr>
            <a:normAutofit/>
          </a:bodyPr>
          <a:lstStyle/>
          <a:p>
            <a:pPr algn="ctr"/>
            <a:r>
              <a:rPr lang="en-US" sz="5400" b="1" dirty="0" smtClean="0"/>
              <a:t>Student Loan and Loan Repayment Programs</a:t>
            </a:r>
            <a:endParaRPr lang="en-US" sz="5400" b="1" dirty="0"/>
          </a:p>
        </p:txBody>
      </p:sp>
      <p:pic>
        <p:nvPicPr>
          <p:cNvPr id="5" name="Picture 4"/>
          <p:cNvPicPr/>
          <p:nvPr/>
        </p:nvPicPr>
        <p:blipFill>
          <a:blip r:embed="rId2"/>
          <a:stretch>
            <a:fillRect/>
          </a:stretch>
        </p:blipFill>
        <p:spPr>
          <a:xfrm>
            <a:off x="5165407" y="579120"/>
            <a:ext cx="6086793" cy="5567680"/>
          </a:xfrm>
          <a:prstGeom prst="rect">
            <a:avLst/>
          </a:prstGeom>
        </p:spPr>
      </p:pic>
    </p:spTree>
    <p:extLst>
      <p:ext uri="{BB962C8B-B14F-4D97-AF65-F5344CB8AC3E}">
        <p14:creationId xmlns:p14="http://schemas.microsoft.com/office/powerpoint/2010/main" val="3176920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Missouri State Funding Opportunities </a:t>
            </a:r>
            <a:endParaRPr lang="en-US" b="1" dirty="0">
              <a:solidFill>
                <a:schemeClr val="accent1"/>
              </a:solidFill>
            </a:endParaRPr>
          </a:p>
        </p:txBody>
      </p:sp>
      <p:sp>
        <p:nvSpPr>
          <p:cNvPr id="3" name="Content Placeholder 2"/>
          <p:cNvSpPr>
            <a:spLocks noGrp="1"/>
          </p:cNvSpPr>
          <p:nvPr>
            <p:ph idx="1"/>
          </p:nvPr>
        </p:nvSpPr>
        <p:spPr/>
        <p:txBody>
          <a:bodyPr>
            <a:normAutofit/>
          </a:bodyPr>
          <a:lstStyle/>
          <a:p>
            <a:pPr marL="457200" indent="-457200">
              <a:buFont typeface="Wingdings" panose="05000000000000000000" pitchFamily="2" charset="2"/>
              <a:buChar char="v"/>
            </a:pPr>
            <a:r>
              <a:rPr lang="en-US" sz="2400" dirty="0" smtClean="0">
                <a:solidFill>
                  <a:schemeClr val="tx1"/>
                </a:solidFill>
              </a:rPr>
              <a:t>State funding opportunities are posted on the Missouri Buys webpage: </a:t>
            </a:r>
            <a:r>
              <a:rPr lang="en-US" sz="2400" u="sng" dirty="0" smtClean="0">
                <a:hlinkClick r:id="rId2"/>
              </a:rPr>
              <a:t>https</a:t>
            </a:r>
            <a:r>
              <a:rPr lang="en-US" sz="2400" u="sng" dirty="0">
                <a:hlinkClick r:id="rId2"/>
              </a:rPr>
              <a:t>://missouribuys.mo.gov/bidboard</a:t>
            </a:r>
            <a:r>
              <a:rPr lang="en-US" sz="2400" dirty="0"/>
              <a:t> </a:t>
            </a:r>
            <a:endParaRPr lang="en-US" sz="2400" dirty="0" smtClean="0"/>
          </a:p>
          <a:p>
            <a:pPr marL="625475" lvl="1" indent="-336550">
              <a:buFont typeface="Wingdings" panose="05000000000000000000" pitchFamily="2" charset="2"/>
              <a:buChar char="§"/>
            </a:pPr>
            <a:r>
              <a:rPr lang="en-US" sz="2200" dirty="0" smtClean="0">
                <a:solidFill>
                  <a:schemeClr val="tx1"/>
                </a:solidFill>
              </a:rPr>
              <a:t>To </a:t>
            </a:r>
            <a:r>
              <a:rPr lang="en-US" sz="2200" dirty="0">
                <a:solidFill>
                  <a:schemeClr val="tx1"/>
                </a:solidFill>
              </a:rPr>
              <a:t>apply for a </a:t>
            </a:r>
            <a:r>
              <a:rPr lang="en-US" sz="2200" dirty="0" smtClean="0">
                <a:solidFill>
                  <a:schemeClr val="tx1"/>
                </a:solidFill>
              </a:rPr>
              <a:t>State </a:t>
            </a:r>
            <a:r>
              <a:rPr lang="en-US" sz="2200" dirty="0">
                <a:solidFill>
                  <a:schemeClr val="tx1"/>
                </a:solidFill>
              </a:rPr>
              <a:t>funding opportunity, follow </a:t>
            </a:r>
            <a:r>
              <a:rPr lang="en-US" sz="2200" dirty="0" smtClean="0">
                <a:solidFill>
                  <a:schemeClr val="tx1"/>
                </a:solidFill>
              </a:rPr>
              <a:t>step-by-step </a:t>
            </a:r>
            <a:r>
              <a:rPr lang="en-US" sz="2200" dirty="0">
                <a:solidFill>
                  <a:schemeClr val="tx1"/>
                </a:solidFill>
              </a:rPr>
              <a:t>instructions for submitting bids: </a:t>
            </a:r>
            <a:r>
              <a:rPr lang="en-US" sz="2200" dirty="0">
                <a:solidFill>
                  <a:schemeClr val="tx1"/>
                </a:solidFill>
                <a:hlinkClick r:id="rId3"/>
              </a:rPr>
              <a:t>https://missouribuys.mo.gov/media/pdf/online-bid-response-instructions</a:t>
            </a:r>
            <a:r>
              <a:rPr lang="en-US" sz="2200" dirty="0">
                <a:solidFill>
                  <a:schemeClr val="tx1"/>
                </a:solidFill>
              </a:rPr>
              <a:t> </a:t>
            </a:r>
            <a:endParaRPr lang="en-US" sz="2200" dirty="0" smtClean="0">
              <a:solidFill>
                <a:schemeClr val="tx1"/>
              </a:solidFill>
            </a:endParaRPr>
          </a:p>
          <a:p>
            <a:pPr marL="578358" lvl="1" indent="-285750">
              <a:buFont typeface="Wingdings" panose="05000000000000000000" pitchFamily="2" charset="2"/>
              <a:buChar char="§"/>
            </a:pPr>
            <a:r>
              <a:rPr lang="en-US" sz="2200" dirty="0" smtClean="0">
                <a:solidFill>
                  <a:schemeClr val="tx1"/>
                </a:solidFill>
              </a:rPr>
              <a:t>Not limited to just DHSS opportunities.</a:t>
            </a:r>
          </a:p>
          <a:p>
            <a:pPr marL="578358" lvl="1" indent="-285750">
              <a:buFont typeface="Wingdings" panose="05000000000000000000" pitchFamily="2" charset="2"/>
              <a:buChar char="§"/>
            </a:pPr>
            <a:r>
              <a:rPr lang="en-US" sz="2200" dirty="0" smtClean="0">
                <a:solidFill>
                  <a:schemeClr val="tx1"/>
                </a:solidFill>
              </a:rPr>
              <a:t>Filter the search by bid </a:t>
            </a:r>
            <a:r>
              <a:rPr lang="en-US" sz="2200" dirty="0">
                <a:solidFill>
                  <a:schemeClr val="tx1"/>
                </a:solidFill>
              </a:rPr>
              <a:t>t</a:t>
            </a:r>
            <a:r>
              <a:rPr lang="en-US" sz="2200" dirty="0" smtClean="0">
                <a:solidFill>
                  <a:schemeClr val="tx1"/>
                </a:solidFill>
              </a:rPr>
              <a:t>ype, commodities, and the state agency. </a:t>
            </a:r>
            <a:endParaRPr lang="en-US" sz="2200" dirty="0">
              <a:solidFill>
                <a:schemeClr val="tx1"/>
              </a:solidFill>
            </a:endParaRPr>
          </a:p>
          <a:p>
            <a:pPr marL="457200" indent="-457200">
              <a:buFont typeface="Wingdings" panose="05000000000000000000" pitchFamily="2" charset="2"/>
              <a:buChar char="v"/>
            </a:pPr>
            <a:r>
              <a:rPr lang="en-US" sz="2400" dirty="0" smtClean="0">
                <a:solidFill>
                  <a:schemeClr val="tx1"/>
                </a:solidFill>
              </a:rPr>
              <a:t>Additional funding opportunities posted on the DHSS Invitation for Bids or Proposals webpage: </a:t>
            </a:r>
            <a:r>
              <a:rPr lang="en-US" sz="2400" u="sng" dirty="0">
                <a:hlinkClick r:id="rId4"/>
              </a:rPr>
              <a:t>https://health.mo.gov/information/publicnotices/invitations/index.php</a:t>
            </a:r>
            <a:r>
              <a:rPr lang="en-US" sz="2400" dirty="0"/>
              <a:t> </a:t>
            </a:r>
            <a:endParaRPr lang="en-US" sz="2400" dirty="0" smtClean="0">
              <a:solidFill>
                <a:schemeClr val="tx1"/>
              </a:solidFill>
            </a:endParaRPr>
          </a:p>
          <a:p>
            <a:pPr marL="568325" lvl="1" indent="-279400">
              <a:buFont typeface="Wingdings" panose="05000000000000000000" pitchFamily="2" charset="2"/>
              <a:buChar char="§"/>
            </a:pPr>
            <a:r>
              <a:rPr lang="en-US" sz="2200" dirty="0">
                <a:solidFill>
                  <a:schemeClr val="tx1"/>
                </a:solidFill>
              </a:rPr>
              <a:t>F</a:t>
            </a:r>
            <a:r>
              <a:rPr lang="en-US" sz="2200" dirty="0" smtClean="0">
                <a:solidFill>
                  <a:schemeClr val="tx1"/>
                </a:solidFill>
              </a:rPr>
              <a:t>ollow the directions associated with the funding opportunity you select.</a:t>
            </a:r>
          </a:p>
        </p:txBody>
      </p:sp>
    </p:spTree>
    <p:extLst>
      <p:ext uri="{BB962C8B-B14F-4D97-AF65-F5344CB8AC3E}">
        <p14:creationId xmlns:p14="http://schemas.microsoft.com/office/powerpoint/2010/main" val="4226482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accent1"/>
                </a:solidFill>
              </a:rPr>
              <a:t>Contact ORHPC</a:t>
            </a:r>
            <a:endParaRPr lang="en-US" sz="6600" b="1" dirty="0">
              <a:solidFill>
                <a:schemeClr val="accent1"/>
              </a:solidFill>
            </a:endParaRPr>
          </a:p>
        </p:txBody>
      </p:sp>
      <p:sp>
        <p:nvSpPr>
          <p:cNvPr id="3" name="Content Placeholder 2"/>
          <p:cNvSpPr>
            <a:spLocks noGrp="1"/>
          </p:cNvSpPr>
          <p:nvPr>
            <p:ph idx="1"/>
          </p:nvPr>
        </p:nvSpPr>
        <p:spPr>
          <a:xfrm>
            <a:off x="1097280" y="1818526"/>
            <a:ext cx="10058400" cy="4458984"/>
          </a:xfrm>
        </p:spPr>
        <p:txBody>
          <a:bodyPr>
            <a:normAutofit/>
          </a:bodyPr>
          <a:lstStyle/>
          <a:p>
            <a:pPr algn="ctr"/>
            <a:r>
              <a:rPr lang="en-US" sz="2400" b="1" dirty="0" smtClean="0">
                <a:solidFill>
                  <a:schemeClr val="tx1"/>
                </a:solidFill>
              </a:rPr>
              <a:t>Office of Rural </a:t>
            </a:r>
            <a:r>
              <a:rPr lang="en-US" sz="2400" b="1" dirty="0">
                <a:solidFill>
                  <a:schemeClr val="tx1"/>
                </a:solidFill>
              </a:rPr>
              <a:t>Health and Primary Care</a:t>
            </a:r>
            <a:r>
              <a:rPr lang="en-US" sz="2400" dirty="0">
                <a:solidFill>
                  <a:schemeClr val="tx1"/>
                </a:solidFill>
              </a:rPr>
              <a:t/>
            </a:r>
            <a:br>
              <a:rPr lang="en-US" sz="2400" dirty="0">
                <a:solidFill>
                  <a:schemeClr val="tx1"/>
                </a:solidFill>
              </a:rPr>
            </a:br>
            <a:r>
              <a:rPr lang="en-US" sz="2400" dirty="0">
                <a:solidFill>
                  <a:schemeClr val="tx1"/>
                </a:solidFill>
              </a:rPr>
              <a:t>Missouri Department of Health and Senior Services </a:t>
            </a:r>
            <a:br>
              <a:rPr lang="en-US" sz="2400" dirty="0">
                <a:solidFill>
                  <a:schemeClr val="tx1"/>
                </a:solidFill>
              </a:rPr>
            </a:br>
            <a:r>
              <a:rPr lang="en-US" sz="2400" dirty="0">
                <a:solidFill>
                  <a:schemeClr val="tx1"/>
                </a:solidFill>
              </a:rPr>
              <a:t>PO Box 570 </a:t>
            </a:r>
            <a:br>
              <a:rPr lang="en-US" sz="2400" dirty="0">
                <a:solidFill>
                  <a:schemeClr val="tx1"/>
                </a:solidFill>
              </a:rPr>
            </a:br>
            <a:r>
              <a:rPr lang="en-US" sz="2400" dirty="0">
                <a:solidFill>
                  <a:schemeClr val="tx1"/>
                </a:solidFill>
              </a:rPr>
              <a:t>Jefferson City, MO 65102-0570 </a:t>
            </a:r>
          </a:p>
          <a:p>
            <a:pPr algn="ctr">
              <a:spcBef>
                <a:spcPts val="0"/>
              </a:spcBef>
              <a:spcAft>
                <a:spcPts val="0"/>
              </a:spcAft>
            </a:pPr>
            <a:endParaRPr lang="en-US" sz="2400" dirty="0" smtClean="0">
              <a:solidFill>
                <a:schemeClr val="tx1"/>
              </a:solidFill>
            </a:endParaRPr>
          </a:p>
          <a:p>
            <a:pPr algn="ctr">
              <a:spcBef>
                <a:spcPts val="0"/>
              </a:spcBef>
              <a:spcAft>
                <a:spcPts val="0"/>
              </a:spcAft>
            </a:pPr>
            <a:r>
              <a:rPr lang="en-US" sz="2400" dirty="0" smtClean="0">
                <a:solidFill>
                  <a:schemeClr val="tx1"/>
                </a:solidFill>
              </a:rPr>
              <a:t>Telephone</a:t>
            </a:r>
            <a:r>
              <a:rPr lang="en-US" sz="2400" dirty="0">
                <a:solidFill>
                  <a:schemeClr val="tx1"/>
                </a:solidFill>
              </a:rPr>
              <a:t>: </a:t>
            </a:r>
            <a:r>
              <a:rPr lang="en-US" sz="2400" dirty="0" smtClean="0">
                <a:solidFill>
                  <a:schemeClr val="tx1"/>
                </a:solidFill>
              </a:rPr>
              <a:t>573-751-6441</a:t>
            </a:r>
            <a:r>
              <a:rPr lang="en-US" sz="2400" dirty="0">
                <a:solidFill>
                  <a:schemeClr val="tx1"/>
                </a:solidFill>
              </a:rPr>
              <a:t/>
            </a:r>
            <a:br>
              <a:rPr lang="en-US" sz="2400" dirty="0">
                <a:solidFill>
                  <a:schemeClr val="tx1"/>
                </a:solidFill>
              </a:rPr>
            </a:br>
            <a:r>
              <a:rPr lang="en-US" sz="2400" dirty="0">
                <a:solidFill>
                  <a:schemeClr val="tx1"/>
                </a:solidFill>
              </a:rPr>
              <a:t>Fax: 573-522-8146 </a:t>
            </a:r>
            <a:br>
              <a:rPr lang="en-US" sz="2400" dirty="0">
                <a:solidFill>
                  <a:schemeClr val="tx1"/>
                </a:solidFill>
              </a:rPr>
            </a:br>
            <a:endParaRPr lang="en-US" sz="2400" dirty="0" smtClean="0">
              <a:solidFill>
                <a:schemeClr val="tx1"/>
              </a:solidFill>
            </a:endParaRPr>
          </a:p>
          <a:p>
            <a:r>
              <a:rPr lang="en-US" dirty="0" smtClean="0">
                <a:solidFill>
                  <a:schemeClr val="tx1"/>
                </a:solidFill>
              </a:rPr>
              <a:t>Email</a:t>
            </a:r>
            <a:r>
              <a:rPr lang="en-US" dirty="0">
                <a:solidFill>
                  <a:schemeClr val="tx1"/>
                </a:solidFill>
              </a:rPr>
              <a:t>: </a:t>
            </a:r>
            <a:r>
              <a:rPr lang="en-US" dirty="0" smtClean="0">
                <a:solidFill>
                  <a:schemeClr val="tx1"/>
                </a:solidFill>
              </a:rPr>
              <a:t>	</a:t>
            </a:r>
            <a:r>
              <a:rPr lang="en-US" dirty="0" smtClean="0">
                <a:solidFill>
                  <a:schemeClr val="tx1"/>
                </a:solidFill>
                <a:hlinkClick r:id="rId3"/>
              </a:rPr>
              <a:t>ORHPCinfo@health.mo.gov</a:t>
            </a:r>
            <a:r>
              <a:rPr lang="en-US" dirty="0">
                <a:solidFill>
                  <a:schemeClr val="tx1"/>
                </a:solidFill>
              </a:rPr>
              <a:t/>
            </a:r>
            <a:br>
              <a:rPr lang="en-US" dirty="0">
                <a:solidFill>
                  <a:schemeClr val="tx1"/>
                </a:solidFill>
              </a:rPr>
            </a:br>
            <a:r>
              <a:rPr lang="en-US" dirty="0" smtClean="0">
                <a:solidFill>
                  <a:schemeClr val="tx1"/>
                </a:solidFill>
              </a:rPr>
              <a:t>	</a:t>
            </a:r>
            <a:r>
              <a:rPr lang="en-US" dirty="0" smtClean="0">
                <a:solidFill>
                  <a:schemeClr val="tx1"/>
                </a:solidFill>
                <a:hlinkClick r:id="rId4"/>
              </a:rPr>
              <a:t>DHSS.LoanRepayment@health.mo.gov</a:t>
            </a:r>
            <a:r>
              <a:rPr lang="en-US" dirty="0" smtClean="0">
                <a:solidFill>
                  <a:schemeClr val="tx1"/>
                </a:solidFill>
              </a:rPr>
              <a:t> </a:t>
            </a:r>
          </a:p>
          <a:p>
            <a:r>
              <a:rPr lang="en-US" dirty="0">
                <a:solidFill>
                  <a:schemeClr val="tx1"/>
                </a:solidFill>
              </a:rPr>
              <a:t>Webpages: </a:t>
            </a:r>
            <a:r>
              <a:rPr lang="en-US" dirty="0">
                <a:solidFill>
                  <a:schemeClr val="tx1"/>
                </a:solidFill>
                <a:hlinkClick r:id="rId5"/>
              </a:rPr>
              <a:t>https://</a:t>
            </a:r>
            <a:r>
              <a:rPr lang="en-US" dirty="0" smtClean="0">
                <a:solidFill>
                  <a:schemeClr val="tx1"/>
                </a:solidFill>
                <a:hlinkClick r:id="rId5"/>
              </a:rPr>
              <a:t>health.mo.gov/living/families/ruralhealth/index.php</a:t>
            </a:r>
            <a:r>
              <a:rPr lang="en-US" dirty="0" smtClean="0">
                <a:solidFill>
                  <a:schemeClr val="tx1"/>
                </a:solidFill>
              </a:rPr>
              <a:t> </a:t>
            </a:r>
            <a:endParaRPr lang="en-US" dirty="0">
              <a:solidFill>
                <a:schemeClr val="tx1"/>
              </a:solidFill>
            </a:endParaRPr>
          </a:p>
          <a:p>
            <a:pPr marL="1319213" lvl="6" indent="0">
              <a:buNone/>
            </a:pPr>
            <a:r>
              <a:rPr lang="en-US" sz="2000" dirty="0" smtClean="0">
                <a:solidFill>
                  <a:schemeClr val="tx1"/>
                </a:solidFill>
                <a:hlinkClick r:id="rId6"/>
              </a:rPr>
              <a:t>https</a:t>
            </a:r>
            <a:r>
              <a:rPr lang="en-US" sz="2000" dirty="0">
                <a:solidFill>
                  <a:schemeClr val="tx1"/>
                </a:solidFill>
                <a:hlinkClick r:id="rId6"/>
              </a:rPr>
              <a:t>://health.mo.gov/living/families/primarycare</a:t>
            </a:r>
            <a:r>
              <a:rPr lang="en-US" sz="2000" dirty="0" smtClean="0">
                <a:solidFill>
                  <a:schemeClr val="tx1"/>
                </a:solidFill>
                <a:hlinkClick r:id="rId6"/>
              </a:rPr>
              <a:t>/</a:t>
            </a:r>
            <a:r>
              <a:rPr lang="en-US" sz="2000" dirty="0" smtClean="0">
                <a:solidFill>
                  <a:schemeClr val="tx1"/>
                </a:solidFill>
              </a:rPr>
              <a:t> </a:t>
            </a:r>
            <a:endParaRPr lang="en-US" sz="2000" dirty="0">
              <a:solidFill>
                <a:schemeClr val="tx1"/>
              </a:solidFill>
            </a:endParaRPr>
          </a:p>
          <a:p>
            <a:pPr algn="ctr"/>
            <a:endParaRPr lang="en-US" dirty="0"/>
          </a:p>
        </p:txBody>
      </p:sp>
    </p:spTree>
    <p:extLst>
      <p:ext uri="{BB962C8B-B14F-4D97-AF65-F5344CB8AC3E}">
        <p14:creationId xmlns:p14="http://schemas.microsoft.com/office/powerpoint/2010/main" val="1070031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18EE619-014B-43FF-9795-A6A3ABDA4634}" type="slidenum">
              <a:rPr lang="en-US" smtClean="0"/>
              <a:t>3</a:t>
            </a:fld>
            <a:endParaRPr lang="en-US"/>
          </a:p>
        </p:txBody>
      </p:sp>
      <p:pic>
        <p:nvPicPr>
          <p:cNvPr id="3" name="Picture 2"/>
          <p:cNvPicPr>
            <a:picLocks noChangeAspect="1"/>
          </p:cNvPicPr>
          <p:nvPr/>
        </p:nvPicPr>
        <p:blipFill>
          <a:blip r:embed="rId3"/>
          <a:stretch>
            <a:fillRect/>
          </a:stretch>
        </p:blipFill>
        <p:spPr>
          <a:xfrm>
            <a:off x="1130157" y="883579"/>
            <a:ext cx="9568618" cy="421240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968304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3" y="342021"/>
            <a:ext cx="10058400" cy="660302"/>
          </a:xfrm>
        </p:spPr>
        <p:txBody>
          <a:bodyPr>
            <a:noAutofit/>
          </a:bodyPr>
          <a:lstStyle/>
          <a:p>
            <a:r>
              <a:rPr lang="en-US" b="1" dirty="0" smtClean="0">
                <a:solidFill>
                  <a:schemeClr val="accent1"/>
                </a:solidFill>
              </a:rPr>
              <a:t>Staff Representing ORHPC</a:t>
            </a:r>
            <a:endParaRPr lang="en-US" b="1" dirty="0">
              <a:solidFill>
                <a:schemeClr val="accent1"/>
              </a:solidFill>
            </a:endParaRPr>
          </a:p>
        </p:txBody>
      </p:sp>
      <p:sp>
        <p:nvSpPr>
          <p:cNvPr id="3" name="Slide Number Placeholder 2"/>
          <p:cNvSpPr>
            <a:spLocks noGrp="1"/>
          </p:cNvSpPr>
          <p:nvPr>
            <p:ph type="sldNum" sz="quarter" idx="12"/>
          </p:nvPr>
        </p:nvSpPr>
        <p:spPr/>
        <p:txBody>
          <a:bodyPr/>
          <a:lstStyle/>
          <a:p>
            <a:fld id="{718EE619-014B-43FF-9795-A6A3ABDA4634}" type="slidenum">
              <a:rPr lang="en-US" smtClean="0"/>
              <a:t>4</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713079221"/>
              </p:ext>
            </p:extLst>
          </p:nvPr>
        </p:nvGraphicFramePr>
        <p:xfrm>
          <a:off x="424102" y="1002323"/>
          <a:ext cx="11057655" cy="5157624"/>
        </p:xfrm>
        <a:graphic>
          <a:graphicData uri="http://schemas.openxmlformats.org/drawingml/2006/table">
            <a:tbl>
              <a:tblPr firstRow="1" bandRow="1">
                <a:effectLst>
                  <a:innerShdw blurRad="114300">
                    <a:prstClr val="black"/>
                  </a:innerShdw>
                </a:effectLst>
                <a:tableStyleId>{5C22544A-7EE6-4342-B048-85BDC9FD1C3A}</a:tableStyleId>
              </a:tblPr>
              <a:tblGrid>
                <a:gridCol w="3685885">
                  <a:extLst>
                    <a:ext uri="{9D8B030D-6E8A-4147-A177-3AD203B41FA5}">
                      <a16:colId xmlns:a16="http://schemas.microsoft.com/office/drawing/2014/main" val="2210835362"/>
                    </a:ext>
                  </a:extLst>
                </a:gridCol>
                <a:gridCol w="3685885">
                  <a:extLst>
                    <a:ext uri="{9D8B030D-6E8A-4147-A177-3AD203B41FA5}">
                      <a16:colId xmlns:a16="http://schemas.microsoft.com/office/drawing/2014/main" val="3447205859"/>
                    </a:ext>
                  </a:extLst>
                </a:gridCol>
                <a:gridCol w="3685885">
                  <a:extLst>
                    <a:ext uri="{9D8B030D-6E8A-4147-A177-3AD203B41FA5}">
                      <a16:colId xmlns:a16="http://schemas.microsoft.com/office/drawing/2014/main" val="2401287693"/>
                    </a:ext>
                  </a:extLst>
                </a:gridCol>
              </a:tblGrid>
              <a:tr h="705067">
                <a:tc>
                  <a:txBody>
                    <a:bodyPr/>
                    <a:lstStyle/>
                    <a:p>
                      <a:pPr algn="ctr"/>
                      <a:r>
                        <a:rPr lang="en-US" sz="2000" dirty="0" smtClean="0"/>
                        <a:t>Missouri Office of</a:t>
                      </a:r>
                      <a:r>
                        <a:rPr lang="en-US" sz="2000" baseline="0" dirty="0" smtClean="0"/>
                        <a:t> Rural Health (MORH)</a:t>
                      </a:r>
                      <a:endParaRPr lang="en-US" sz="2000" dirty="0"/>
                    </a:p>
                  </a:txBody>
                  <a:tcPr/>
                </a:tc>
                <a:tc>
                  <a:txBody>
                    <a:bodyPr/>
                    <a:lstStyle/>
                    <a:p>
                      <a:pPr algn="ctr"/>
                      <a:r>
                        <a:rPr lang="en-US" sz="2000" dirty="0" smtClean="0"/>
                        <a:t>Missouri</a:t>
                      </a:r>
                      <a:r>
                        <a:rPr lang="en-US" sz="2000" baseline="0" dirty="0" smtClean="0"/>
                        <a:t> Primary Care Office (PCO)</a:t>
                      </a:r>
                      <a:endParaRPr lang="en-US" sz="2000" dirty="0"/>
                    </a:p>
                  </a:txBody>
                  <a:tcPr/>
                </a:tc>
                <a:tc>
                  <a:txBody>
                    <a:bodyPr/>
                    <a:lstStyle/>
                    <a:p>
                      <a:pPr algn="ctr"/>
                      <a:r>
                        <a:rPr lang="en-US" sz="2000" dirty="0" smtClean="0"/>
                        <a:t>Missouri Student Loan and</a:t>
                      </a:r>
                      <a:r>
                        <a:rPr lang="en-US" sz="2000" baseline="0" dirty="0" smtClean="0"/>
                        <a:t> Loan Repayment Programs </a:t>
                      </a:r>
                      <a:endParaRPr lang="en-US" sz="2000" dirty="0"/>
                    </a:p>
                  </a:txBody>
                  <a:tcPr/>
                </a:tc>
                <a:extLst>
                  <a:ext uri="{0D108BD9-81ED-4DB2-BD59-A6C34878D82A}">
                    <a16:rowId xmlns:a16="http://schemas.microsoft.com/office/drawing/2014/main" val="3191196638"/>
                  </a:ext>
                </a:extLst>
              </a:tr>
              <a:tr h="705067">
                <a:tc>
                  <a:txBody>
                    <a:bodyPr/>
                    <a:lstStyle/>
                    <a:p>
                      <a:pPr algn="ctr"/>
                      <a:r>
                        <a:rPr lang="en-US" sz="2000" baseline="0" dirty="0" smtClean="0"/>
                        <a:t>Sara Davenport </a:t>
                      </a:r>
                    </a:p>
                    <a:p>
                      <a:pPr algn="ctr"/>
                      <a:r>
                        <a:rPr lang="en-US" sz="2000" baseline="0" dirty="0" smtClean="0"/>
                        <a:t>ORHPC Chief </a:t>
                      </a:r>
                    </a:p>
                  </a:txBody>
                  <a:tcPr/>
                </a:tc>
                <a:tc>
                  <a:txBody>
                    <a:bodyPr/>
                    <a:lstStyle/>
                    <a:p>
                      <a:pPr algn="ctr"/>
                      <a:r>
                        <a:rPr lang="en-US" sz="2000" dirty="0" smtClean="0"/>
                        <a:t>Sara Davenport </a:t>
                      </a:r>
                    </a:p>
                    <a:p>
                      <a:pPr algn="ctr"/>
                      <a:r>
                        <a:rPr lang="en-US" sz="2000" dirty="0" smtClean="0"/>
                        <a:t>ORHPC Chief</a:t>
                      </a:r>
                      <a:endParaRPr lang="en-US" sz="2000" dirty="0"/>
                    </a:p>
                  </a:txBody>
                  <a:tcPr/>
                </a:tc>
                <a:tc>
                  <a:txBody>
                    <a:bodyPr/>
                    <a:lstStyle/>
                    <a:p>
                      <a:pPr algn="ctr"/>
                      <a:r>
                        <a:rPr lang="en-US" sz="2000" dirty="0" smtClean="0"/>
                        <a:t>Sara Davenport </a:t>
                      </a:r>
                    </a:p>
                    <a:p>
                      <a:pPr algn="ctr"/>
                      <a:r>
                        <a:rPr lang="en-US" sz="2000" dirty="0" smtClean="0"/>
                        <a:t>ORHPC Chief</a:t>
                      </a:r>
                      <a:endParaRPr lang="en-US" sz="2000" dirty="0"/>
                    </a:p>
                  </a:txBody>
                  <a:tcPr/>
                </a:tc>
                <a:extLst>
                  <a:ext uri="{0D108BD9-81ED-4DB2-BD59-A6C34878D82A}">
                    <a16:rowId xmlns:a16="http://schemas.microsoft.com/office/drawing/2014/main" val="4162842142"/>
                  </a:ext>
                </a:extLst>
              </a:tr>
              <a:tr h="7050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aseline="0" dirty="0" smtClean="0"/>
                        <a:t>Qurizma St. Clair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aseline="0" dirty="0" smtClean="0"/>
                        <a:t>Administrative Office Assistant </a:t>
                      </a:r>
                    </a:p>
                  </a:txBody>
                  <a:tcPr/>
                </a:tc>
                <a:tc>
                  <a:txBody>
                    <a:bodyPr/>
                    <a:lstStyle/>
                    <a:p>
                      <a:pPr algn="ctr"/>
                      <a:r>
                        <a:rPr lang="en-US" sz="2000" dirty="0" smtClean="0"/>
                        <a:t>Qurizma St. Clair </a:t>
                      </a:r>
                    </a:p>
                    <a:p>
                      <a:pPr algn="ctr"/>
                      <a:r>
                        <a:rPr lang="en-US" sz="2000" baseline="0" dirty="0" smtClean="0"/>
                        <a:t>Administrative Office Assistant  </a:t>
                      </a:r>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Qurizma St. Clair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Administrative</a:t>
                      </a:r>
                      <a:r>
                        <a:rPr lang="en-US" sz="2000" baseline="0" dirty="0" smtClean="0"/>
                        <a:t> Office Assistant</a:t>
                      </a:r>
                      <a:endParaRPr lang="en-US" sz="2000" dirty="0" smtClean="0"/>
                    </a:p>
                  </a:txBody>
                  <a:tcPr/>
                </a:tc>
                <a:extLst>
                  <a:ext uri="{0D108BD9-81ED-4DB2-BD59-A6C34878D82A}">
                    <a16:rowId xmlns:a16="http://schemas.microsoft.com/office/drawing/2014/main" val="2047911925"/>
                  </a:ext>
                </a:extLst>
              </a:tr>
              <a:tr h="782909">
                <a:tc>
                  <a:txBody>
                    <a:bodyPr/>
                    <a:lstStyle/>
                    <a:p>
                      <a:pPr algn="ctr"/>
                      <a:r>
                        <a:rPr lang="en-US" sz="2000" dirty="0" smtClean="0"/>
                        <a:t>Shirley Murphy </a:t>
                      </a:r>
                    </a:p>
                    <a:p>
                      <a:pPr algn="ctr"/>
                      <a:r>
                        <a:rPr lang="en-US" sz="2000" baseline="0" dirty="0" smtClean="0"/>
                        <a:t>Rural Health Manager</a:t>
                      </a:r>
                    </a:p>
                  </a:txBody>
                  <a:tcPr/>
                </a:tc>
                <a:tc>
                  <a:txBody>
                    <a:bodyPr/>
                    <a:lstStyle/>
                    <a:p>
                      <a:pPr algn="ctr"/>
                      <a:r>
                        <a:rPr lang="en-US" sz="2000" baseline="0" dirty="0" smtClean="0"/>
                        <a:t>Aleesha Jones</a:t>
                      </a:r>
                    </a:p>
                    <a:p>
                      <a:pPr algn="ctr"/>
                      <a:r>
                        <a:rPr lang="en-US" sz="2000" baseline="0" dirty="0" smtClean="0"/>
                        <a:t>Primary Care Manager</a:t>
                      </a:r>
                      <a:endParaRPr lang="en-US" sz="2000" dirty="0" smtClean="0"/>
                    </a:p>
                  </a:txBody>
                  <a:tcPr/>
                </a:tc>
                <a:tc>
                  <a:txBody>
                    <a:bodyPr/>
                    <a:lstStyle/>
                    <a:p>
                      <a:pPr algn="ctr"/>
                      <a:r>
                        <a:rPr lang="en-US" sz="2000" dirty="0" smtClean="0"/>
                        <a:t>Aleesha Jones </a:t>
                      </a:r>
                      <a:endParaRPr lang="en-US" sz="2000" baseline="0" dirty="0" smtClean="0"/>
                    </a:p>
                    <a:p>
                      <a:pPr algn="ctr"/>
                      <a:r>
                        <a:rPr lang="en-US" sz="2000" baseline="0" dirty="0" smtClean="0"/>
                        <a:t>Primary Care Manager </a:t>
                      </a:r>
                      <a:endParaRPr lang="en-US" sz="2000" dirty="0" smtClean="0"/>
                    </a:p>
                  </a:txBody>
                  <a:tcPr/>
                </a:tc>
                <a:extLst>
                  <a:ext uri="{0D108BD9-81ED-4DB2-BD59-A6C34878D82A}">
                    <a16:rowId xmlns:a16="http://schemas.microsoft.com/office/drawing/2014/main" val="3611215044"/>
                  </a:ext>
                </a:extLst>
              </a:tr>
              <a:tr h="1011619">
                <a:tc>
                  <a:txBody>
                    <a:bodyPr/>
                    <a:lstStyle/>
                    <a:p>
                      <a:pPr algn="ctr"/>
                      <a:r>
                        <a:rPr lang="en-US" sz="2000" dirty="0" smtClean="0"/>
                        <a:t>Diana Winder</a:t>
                      </a:r>
                    </a:p>
                    <a:p>
                      <a:pPr algn="ctr"/>
                      <a:r>
                        <a:rPr lang="en-US" sz="2000" dirty="0" smtClean="0"/>
                        <a:t>Rural Health</a:t>
                      </a:r>
                      <a:r>
                        <a:rPr lang="en-US" sz="2000" baseline="0" dirty="0" smtClean="0"/>
                        <a:t> Coordinator</a:t>
                      </a:r>
                      <a:endParaRPr lang="en-US" sz="2000" dirty="0" smtClean="0"/>
                    </a:p>
                  </a:txBody>
                  <a:tcPr/>
                </a:tc>
                <a:tc>
                  <a:txBody>
                    <a:bodyPr/>
                    <a:lstStyle/>
                    <a:p>
                      <a:pPr algn="ctr"/>
                      <a:r>
                        <a:rPr lang="en-US" sz="2000" dirty="0" smtClean="0"/>
                        <a:t>Deetrilynn Galbreath</a:t>
                      </a:r>
                    </a:p>
                    <a:p>
                      <a:pPr algn="ctr"/>
                      <a:r>
                        <a:rPr lang="en-US" sz="2000" dirty="0" smtClean="0"/>
                        <a:t>Workforce Development Program </a:t>
                      </a:r>
                      <a:r>
                        <a:rPr lang="en-US" sz="2000" baseline="0" dirty="0" smtClean="0"/>
                        <a:t> Manager </a:t>
                      </a:r>
                      <a:endParaRPr lang="en-US" sz="2000" dirty="0" smtClean="0"/>
                    </a:p>
                  </a:txBody>
                  <a:tcPr/>
                </a:tc>
                <a:tc>
                  <a:txBody>
                    <a:bodyPr/>
                    <a:lstStyle/>
                    <a:p>
                      <a:pPr algn="ctr"/>
                      <a:r>
                        <a:rPr lang="en-US" sz="2000" baseline="0" dirty="0" smtClean="0"/>
                        <a:t>  Nathan James</a:t>
                      </a:r>
                    </a:p>
                    <a:p>
                      <a:pPr algn="ctr"/>
                      <a:r>
                        <a:rPr lang="en-US" sz="2000" baseline="0" dirty="0" smtClean="0"/>
                        <a:t>Primary Care Coordinator</a:t>
                      </a:r>
                      <a:endParaRPr lang="en-US" sz="2000" dirty="0" smtClean="0"/>
                    </a:p>
                  </a:txBody>
                  <a:tcPr/>
                </a:tc>
                <a:extLst>
                  <a:ext uri="{0D108BD9-81ED-4DB2-BD59-A6C34878D82A}">
                    <a16:rowId xmlns:a16="http://schemas.microsoft.com/office/drawing/2014/main" val="4205716399"/>
                  </a:ext>
                </a:extLst>
              </a:tr>
              <a:tr h="1247895">
                <a:tc>
                  <a:txBody>
                    <a:bodyPr/>
                    <a:lstStyle/>
                    <a:p>
                      <a:pPr algn="ctr"/>
                      <a:r>
                        <a:rPr lang="en-US" sz="2000" dirty="0" smtClean="0"/>
                        <a:t>Ashlee Griffin</a:t>
                      </a:r>
                      <a:endParaRPr lang="en-US" sz="2000" baseline="0" dirty="0" smtClean="0"/>
                    </a:p>
                    <a:p>
                      <a:pPr algn="ctr"/>
                      <a:r>
                        <a:rPr lang="en-US" sz="2000" baseline="0" dirty="0" smtClean="0"/>
                        <a:t>Rural Health Coordinator</a:t>
                      </a:r>
                      <a:endParaRPr lang="en-US" sz="2000" dirty="0"/>
                    </a:p>
                  </a:txBody>
                  <a:tcPr/>
                </a:tc>
                <a:tc>
                  <a:txBody>
                    <a:bodyPr/>
                    <a:lstStyle/>
                    <a:p>
                      <a:pPr algn="ctr"/>
                      <a:r>
                        <a:rPr lang="en-US" sz="2000" dirty="0" smtClean="0"/>
                        <a:t>Christen Easter</a:t>
                      </a:r>
                    </a:p>
                    <a:p>
                      <a:pPr algn="ctr"/>
                      <a:r>
                        <a:rPr lang="en-US" sz="2000" dirty="0" smtClean="0"/>
                        <a:t>Primary</a:t>
                      </a:r>
                      <a:r>
                        <a:rPr lang="en-US" sz="2000" baseline="0" dirty="0" smtClean="0"/>
                        <a:t> Care Program </a:t>
                      </a:r>
                      <a:r>
                        <a:rPr lang="en-US" sz="2000" dirty="0" smtClean="0"/>
                        <a:t>Specialist</a:t>
                      </a:r>
                    </a:p>
                  </a:txBody>
                  <a:tcPr/>
                </a:tc>
                <a:tc>
                  <a:txBody>
                    <a:bodyPr/>
                    <a:lstStyle/>
                    <a:p>
                      <a:pPr algn="ctr"/>
                      <a:r>
                        <a:rPr lang="en-US" sz="2000" dirty="0" smtClean="0"/>
                        <a:t>Vacant</a:t>
                      </a:r>
                    </a:p>
                    <a:p>
                      <a:pPr algn="ctr"/>
                      <a:r>
                        <a:rPr lang="en-US" sz="2000" dirty="0" smtClean="0"/>
                        <a:t>CDC Health Disparities Grant Manager</a:t>
                      </a:r>
                      <a:endParaRPr lang="en-US" sz="2000" dirty="0"/>
                    </a:p>
                  </a:txBody>
                  <a:tcPr/>
                </a:tc>
                <a:extLst>
                  <a:ext uri="{0D108BD9-81ED-4DB2-BD59-A6C34878D82A}">
                    <a16:rowId xmlns:a16="http://schemas.microsoft.com/office/drawing/2014/main" val="3657224871"/>
                  </a:ext>
                </a:extLst>
              </a:tr>
            </a:tbl>
          </a:graphicData>
        </a:graphic>
      </p:graphicFrame>
    </p:spTree>
    <p:extLst>
      <p:ext uri="{BB962C8B-B14F-4D97-AF65-F5344CB8AC3E}">
        <p14:creationId xmlns:p14="http://schemas.microsoft.com/office/powerpoint/2010/main" val="3190207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3" y="342021"/>
            <a:ext cx="10058400" cy="695669"/>
          </a:xfrm>
        </p:spPr>
        <p:txBody>
          <a:bodyPr>
            <a:noAutofit/>
          </a:bodyPr>
          <a:lstStyle/>
          <a:p>
            <a:r>
              <a:rPr lang="en-US" b="1" dirty="0" smtClean="0">
                <a:solidFill>
                  <a:schemeClr val="accent1"/>
                </a:solidFill>
              </a:rPr>
              <a:t>ORHPC Programs and Grants </a:t>
            </a:r>
            <a:endParaRPr lang="en-US" b="1" dirty="0">
              <a:solidFill>
                <a:schemeClr val="accent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5016693"/>
              </p:ext>
            </p:extLst>
          </p:nvPr>
        </p:nvGraphicFramePr>
        <p:xfrm>
          <a:off x="0" y="965771"/>
          <a:ext cx="12191999" cy="6035040"/>
        </p:xfrm>
        <a:graphic>
          <a:graphicData uri="http://schemas.openxmlformats.org/drawingml/2006/table">
            <a:tbl>
              <a:tblPr firstRow="1" bandRow="1">
                <a:effectLst>
                  <a:innerShdw blurRad="114300">
                    <a:prstClr val="black"/>
                  </a:innerShdw>
                </a:effectLst>
                <a:tableStyleId>{5C22544A-7EE6-4342-B048-85BDC9FD1C3A}</a:tableStyleId>
              </a:tblPr>
              <a:tblGrid>
                <a:gridCol w="3691666">
                  <a:extLst>
                    <a:ext uri="{9D8B030D-6E8A-4147-A177-3AD203B41FA5}">
                      <a16:colId xmlns:a16="http://schemas.microsoft.com/office/drawing/2014/main" val="2210835362"/>
                    </a:ext>
                  </a:extLst>
                </a:gridCol>
                <a:gridCol w="4033109">
                  <a:extLst>
                    <a:ext uri="{9D8B030D-6E8A-4147-A177-3AD203B41FA5}">
                      <a16:colId xmlns:a16="http://schemas.microsoft.com/office/drawing/2014/main" val="3447205859"/>
                    </a:ext>
                  </a:extLst>
                </a:gridCol>
                <a:gridCol w="4467224">
                  <a:extLst>
                    <a:ext uri="{9D8B030D-6E8A-4147-A177-3AD203B41FA5}">
                      <a16:colId xmlns:a16="http://schemas.microsoft.com/office/drawing/2014/main" val="2401287693"/>
                    </a:ext>
                  </a:extLst>
                </a:gridCol>
              </a:tblGrid>
              <a:tr h="684451">
                <a:tc>
                  <a:txBody>
                    <a:bodyPr/>
                    <a:lstStyle/>
                    <a:p>
                      <a:pPr algn="ctr"/>
                      <a:r>
                        <a:rPr lang="en-US" sz="2000" dirty="0" smtClean="0"/>
                        <a:t>Missouri Office of</a:t>
                      </a:r>
                      <a:r>
                        <a:rPr lang="en-US" sz="2000" baseline="0" dirty="0" smtClean="0"/>
                        <a:t> Rural Health (MORH)</a:t>
                      </a:r>
                      <a:endParaRPr lang="en-US" sz="2000" dirty="0"/>
                    </a:p>
                  </a:txBody>
                  <a:tcPr/>
                </a:tc>
                <a:tc>
                  <a:txBody>
                    <a:bodyPr/>
                    <a:lstStyle/>
                    <a:p>
                      <a:pPr algn="ctr"/>
                      <a:r>
                        <a:rPr lang="en-US" sz="2000" dirty="0" smtClean="0"/>
                        <a:t>Missouri</a:t>
                      </a:r>
                      <a:r>
                        <a:rPr lang="en-US" sz="2000" baseline="0" dirty="0" smtClean="0"/>
                        <a:t> Primary Care Office (PCO)</a:t>
                      </a:r>
                      <a:endParaRPr lang="en-US" sz="2000" dirty="0"/>
                    </a:p>
                  </a:txBody>
                  <a:tcPr/>
                </a:tc>
                <a:tc>
                  <a:txBody>
                    <a:bodyPr/>
                    <a:lstStyle/>
                    <a:p>
                      <a:pPr algn="ctr"/>
                      <a:r>
                        <a:rPr lang="en-US" sz="2000" dirty="0" smtClean="0"/>
                        <a:t>PCO:</a:t>
                      </a:r>
                      <a:r>
                        <a:rPr lang="en-US" sz="2000" baseline="0" dirty="0" smtClean="0"/>
                        <a:t> </a:t>
                      </a:r>
                      <a:r>
                        <a:rPr lang="en-US" sz="2000" dirty="0" smtClean="0"/>
                        <a:t>Missouri Student Loan and</a:t>
                      </a:r>
                      <a:r>
                        <a:rPr lang="en-US" sz="2000" baseline="0" dirty="0" smtClean="0"/>
                        <a:t> Loan Repayment Programs </a:t>
                      </a:r>
                      <a:endParaRPr lang="en-US" sz="2000" dirty="0"/>
                    </a:p>
                  </a:txBody>
                  <a:tcPr/>
                </a:tc>
                <a:extLst>
                  <a:ext uri="{0D108BD9-81ED-4DB2-BD59-A6C34878D82A}">
                    <a16:rowId xmlns:a16="http://schemas.microsoft.com/office/drawing/2014/main" val="3191196638"/>
                  </a:ext>
                </a:extLst>
              </a:tr>
              <a:tr h="684451">
                <a:tc>
                  <a:txBody>
                    <a:bodyPr/>
                    <a:lstStyle/>
                    <a:p>
                      <a:pPr algn="ctr"/>
                      <a:r>
                        <a:rPr lang="en-US" sz="2000" dirty="0" smtClean="0"/>
                        <a:t>State Office</a:t>
                      </a:r>
                      <a:r>
                        <a:rPr lang="en-US" sz="2000" baseline="0" dirty="0" smtClean="0"/>
                        <a:t> of Rural Health (SORH) Grant</a:t>
                      </a:r>
                    </a:p>
                  </a:txBody>
                  <a:tcPr/>
                </a:tc>
                <a:tc>
                  <a:txBody>
                    <a:bodyPr/>
                    <a:lstStyle/>
                    <a:p>
                      <a:pPr algn="ctr"/>
                      <a:r>
                        <a:rPr lang="en-US" sz="2000" dirty="0" smtClean="0"/>
                        <a:t>Primary Care Office (PCO)</a:t>
                      </a:r>
                      <a:r>
                        <a:rPr lang="en-US" sz="2000" baseline="0" dirty="0" smtClean="0"/>
                        <a:t> </a:t>
                      </a:r>
                      <a:r>
                        <a:rPr lang="en-US" sz="2000" dirty="0" smtClean="0"/>
                        <a:t>Grant </a:t>
                      </a:r>
                      <a:endParaRPr lang="en-US" sz="2000" dirty="0"/>
                    </a:p>
                  </a:txBody>
                  <a:tcPr/>
                </a:tc>
                <a:tc>
                  <a:txBody>
                    <a:bodyPr/>
                    <a:lstStyle/>
                    <a:p>
                      <a:pPr algn="ctr"/>
                      <a:r>
                        <a:rPr lang="en-US" sz="2000" dirty="0" smtClean="0"/>
                        <a:t>Missouri Student Loan Repayment</a:t>
                      </a:r>
                      <a:r>
                        <a:rPr lang="en-US" sz="2000" baseline="0" dirty="0" smtClean="0"/>
                        <a:t> Program (SLRP)  Grant </a:t>
                      </a:r>
                      <a:endParaRPr lang="en-US" sz="2000" dirty="0"/>
                    </a:p>
                  </a:txBody>
                  <a:tcPr/>
                </a:tc>
                <a:extLst>
                  <a:ext uri="{0D108BD9-81ED-4DB2-BD59-A6C34878D82A}">
                    <a16:rowId xmlns:a16="http://schemas.microsoft.com/office/drawing/2014/main" val="4162842142"/>
                  </a:ext>
                </a:extLst>
              </a:tr>
              <a:tr h="982038">
                <a:tc>
                  <a:txBody>
                    <a:bodyPr/>
                    <a:lstStyle/>
                    <a:p>
                      <a:pPr algn="ctr"/>
                      <a:r>
                        <a:rPr lang="en-US" sz="2000" dirty="0" smtClean="0"/>
                        <a:t>Small Rural</a:t>
                      </a:r>
                      <a:r>
                        <a:rPr lang="en-US" sz="2000" baseline="0" dirty="0" smtClean="0"/>
                        <a:t> Hospital Improvement Program (S</a:t>
                      </a:r>
                      <a:r>
                        <a:rPr lang="en-US" sz="2000" dirty="0" smtClean="0"/>
                        <a:t>HIP) Grant </a:t>
                      </a:r>
                      <a:endParaRPr lang="en-US" sz="2000" dirty="0"/>
                    </a:p>
                  </a:txBody>
                  <a:tcPr/>
                </a:tc>
                <a:tc>
                  <a:txBody>
                    <a:bodyPr/>
                    <a:lstStyle/>
                    <a:p>
                      <a:pPr algn="ctr"/>
                      <a:r>
                        <a:rPr lang="en-US" sz="2000" dirty="0" smtClean="0"/>
                        <a:t>J-1 Visa/State</a:t>
                      </a:r>
                      <a:r>
                        <a:rPr lang="en-US" sz="2000" baseline="0" dirty="0" smtClean="0"/>
                        <a:t> 30 Waiver Program </a:t>
                      </a:r>
                      <a:endParaRPr lang="en-US" sz="2000" dirty="0"/>
                    </a:p>
                  </a:txBody>
                  <a:tcPr/>
                </a:tc>
                <a:tc>
                  <a:txBody>
                    <a:bodyPr/>
                    <a:lstStyle/>
                    <a:p>
                      <a:pPr algn="ctr"/>
                      <a:r>
                        <a:rPr lang="en-US" sz="2000" dirty="0" smtClean="0"/>
                        <a:t>Nurse Student</a:t>
                      </a:r>
                      <a:r>
                        <a:rPr lang="en-US" sz="2000" baseline="0" dirty="0" smtClean="0"/>
                        <a:t> Loan (NSL) Program</a:t>
                      </a:r>
                      <a:endParaRPr lang="en-US" sz="2000" dirty="0"/>
                    </a:p>
                  </a:txBody>
                  <a:tcPr/>
                </a:tc>
                <a:extLst>
                  <a:ext uri="{0D108BD9-81ED-4DB2-BD59-A6C34878D82A}">
                    <a16:rowId xmlns:a16="http://schemas.microsoft.com/office/drawing/2014/main" val="2047911925"/>
                  </a:ext>
                </a:extLst>
              </a:tr>
              <a:tr h="684451">
                <a:tc>
                  <a:txBody>
                    <a:bodyPr/>
                    <a:lstStyle/>
                    <a:p>
                      <a:pPr algn="ctr"/>
                      <a:r>
                        <a:rPr lang="en-US" sz="2000" dirty="0" smtClean="0"/>
                        <a:t>Medicare</a:t>
                      </a:r>
                      <a:r>
                        <a:rPr lang="en-US" sz="2000" baseline="0" dirty="0" smtClean="0"/>
                        <a:t> Rural Hospital Flexibility (</a:t>
                      </a:r>
                      <a:r>
                        <a:rPr lang="en-US" sz="2000" dirty="0" smtClean="0"/>
                        <a:t>Flex) Grant</a:t>
                      </a:r>
                      <a:r>
                        <a:rPr lang="en-US" sz="2000" baseline="0" dirty="0" smtClean="0"/>
                        <a:t> Program</a:t>
                      </a:r>
                      <a:endParaRPr lang="en-US" sz="2000" dirty="0"/>
                    </a:p>
                  </a:txBody>
                  <a:tcPr/>
                </a:tc>
                <a:tc>
                  <a:txBody>
                    <a:bodyPr/>
                    <a:lstStyle/>
                    <a:p>
                      <a:pPr algn="ctr"/>
                      <a:r>
                        <a:rPr lang="en-US" sz="2000" dirty="0" smtClean="0"/>
                        <a:t>National Interest Waiver (NIW) Program</a:t>
                      </a:r>
                      <a:endParaRPr lang="en-US" sz="2000" dirty="0"/>
                    </a:p>
                  </a:txBody>
                  <a:tcPr/>
                </a:tc>
                <a:tc>
                  <a:txBody>
                    <a:bodyPr/>
                    <a:lstStyle/>
                    <a:p>
                      <a:pPr algn="ctr"/>
                      <a:r>
                        <a:rPr lang="en-US" sz="2000" dirty="0" smtClean="0"/>
                        <a:t>Nurse Loan Repayment Program (NLRP) </a:t>
                      </a:r>
                      <a:endParaRPr lang="en-US" sz="2000" dirty="0"/>
                    </a:p>
                  </a:txBody>
                  <a:tcPr/>
                </a:tc>
                <a:extLst>
                  <a:ext uri="{0D108BD9-81ED-4DB2-BD59-A6C34878D82A}">
                    <a16:rowId xmlns:a16="http://schemas.microsoft.com/office/drawing/2014/main" val="3611215044"/>
                  </a:ext>
                </a:extLst>
              </a:tr>
              <a:tr h="1279625">
                <a:tc>
                  <a:txBody>
                    <a:bodyPr/>
                    <a:lstStyle/>
                    <a:p>
                      <a:pPr algn="ctr">
                        <a:spcAft>
                          <a:spcPts val="0"/>
                        </a:spcAft>
                      </a:pPr>
                      <a:r>
                        <a:rPr lang="en-US" sz="2000" baseline="0" dirty="0" smtClean="0"/>
                        <a:t> </a:t>
                      </a:r>
                      <a:r>
                        <a:rPr lang="en-US" sz="2000" u="sng" baseline="0" dirty="0" smtClean="0"/>
                        <a:t>One-Time Grants (3): </a:t>
                      </a:r>
                    </a:p>
                    <a:p>
                      <a:pPr algn="ctr">
                        <a:spcAft>
                          <a:spcPts val="0"/>
                        </a:spcAft>
                      </a:pPr>
                      <a:r>
                        <a:rPr lang="en-US" sz="2000" dirty="0" smtClean="0"/>
                        <a:t>HRSA: SHIP</a:t>
                      </a:r>
                      <a:r>
                        <a:rPr lang="en-US" sz="2000" baseline="0" dirty="0" smtClean="0"/>
                        <a:t> COVID Grant</a:t>
                      </a:r>
                    </a:p>
                    <a:p>
                      <a:pPr algn="l">
                        <a:spcAft>
                          <a:spcPts val="0"/>
                        </a:spcAft>
                      </a:pPr>
                      <a:r>
                        <a:rPr lang="en-US" sz="2000" baseline="0" dirty="0" smtClean="0"/>
                        <a:t>COVID SHIP Testing/Mitigation</a:t>
                      </a:r>
                    </a:p>
                    <a:p>
                      <a:pPr algn="ctr">
                        <a:spcAft>
                          <a:spcPts val="0"/>
                        </a:spcAft>
                      </a:pPr>
                      <a:r>
                        <a:rPr lang="en-US" sz="2000" dirty="0" smtClean="0"/>
                        <a:t>CDC: Health Disparities</a:t>
                      </a:r>
                    </a:p>
                  </a:txBody>
                  <a:tcPr/>
                </a:tc>
                <a:tc>
                  <a:txBody>
                    <a:bodyPr/>
                    <a:lstStyle/>
                    <a:p>
                      <a:pPr algn="ctr"/>
                      <a:r>
                        <a:rPr lang="en-US" sz="2000" u="sng" dirty="0" smtClean="0"/>
                        <a:t>One-Time Grants (2):</a:t>
                      </a:r>
                      <a:r>
                        <a:rPr lang="en-US" sz="2000" u="sng" baseline="0" dirty="0" smtClean="0"/>
                        <a:t> </a:t>
                      </a:r>
                    </a:p>
                    <a:p>
                      <a:pPr algn="ctr"/>
                      <a:r>
                        <a:rPr lang="en-US" sz="2000" baseline="0" dirty="0" smtClean="0"/>
                        <a:t>CDC: ELC Grant</a:t>
                      </a:r>
                    </a:p>
                    <a:p>
                      <a:pPr algn="ctr"/>
                      <a:r>
                        <a:rPr lang="en-US" sz="2000" baseline="0" dirty="0" smtClean="0"/>
                        <a:t>CDC: </a:t>
                      </a:r>
                      <a:r>
                        <a:rPr lang="en-US" sz="2000" baseline="0" dirty="0" err="1" smtClean="0"/>
                        <a:t>ELC</a:t>
                      </a:r>
                      <a:r>
                        <a:rPr lang="en-US" sz="2000" baseline="0" dirty="0" smtClean="0"/>
                        <a:t>-ED Grant</a:t>
                      </a:r>
                    </a:p>
                    <a:p>
                      <a:pPr algn="ctr"/>
                      <a:endParaRPr lang="en-US" sz="2000" baseline="0" dirty="0" smtClean="0"/>
                    </a:p>
                  </a:txBody>
                  <a:tcPr/>
                </a:tc>
                <a:tc>
                  <a:txBody>
                    <a:bodyPr/>
                    <a:lstStyle/>
                    <a:p>
                      <a:pPr algn="ctr"/>
                      <a:r>
                        <a:rPr lang="en-US" sz="2000" dirty="0" smtClean="0"/>
                        <a:t>Primary Care Resource Initiative for Missouri (PRIMO) Program </a:t>
                      </a:r>
                      <a:endParaRPr lang="en-US" sz="2000" dirty="0"/>
                    </a:p>
                  </a:txBody>
                  <a:tcPr/>
                </a:tc>
                <a:extLst>
                  <a:ext uri="{0D108BD9-81ED-4DB2-BD59-A6C34878D82A}">
                    <a16:rowId xmlns:a16="http://schemas.microsoft.com/office/drawing/2014/main" val="4205716399"/>
                  </a:ext>
                </a:extLst>
              </a:tr>
              <a:tr h="1577213">
                <a:tc>
                  <a:txBody>
                    <a:bodyPr/>
                    <a:lstStyle/>
                    <a:p>
                      <a:pPr algn="ctr"/>
                      <a:r>
                        <a:rPr lang="en-US" sz="2000" dirty="0" smtClean="0"/>
                        <a:t>Contracts: 154</a:t>
                      </a:r>
                    </a:p>
                  </a:txBody>
                  <a:tcPr/>
                </a:tc>
                <a:tc>
                  <a:txBody>
                    <a:bodyPr/>
                    <a:lstStyle/>
                    <a:p>
                      <a:pPr algn="ctr"/>
                      <a:r>
                        <a:rPr lang="en-US" sz="2000" u="sng" dirty="0" smtClean="0"/>
                        <a:t>New Programs:</a:t>
                      </a:r>
                    </a:p>
                    <a:p>
                      <a:pPr algn="ctr"/>
                      <a:r>
                        <a:rPr lang="en-US" sz="2000" dirty="0" smtClean="0"/>
                        <a:t>Rural</a:t>
                      </a:r>
                      <a:r>
                        <a:rPr lang="en-US" sz="2000" baseline="0" dirty="0" smtClean="0"/>
                        <a:t> Primary Care Physician  Grant Program </a:t>
                      </a:r>
                    </a:p>
                    <a:p>
                      <a:pPr algn="ctr"/>
                      <a:r>
                        <a:rPr lang="en-US" sz="2000" baseline="0" dirty="0" smtClean="0"/>
                        <a:t>Faculty Preceptors Tax Credit </a:t>
                      </a:r>
                    </a:p>
                    <a:p>
                      <a:pPr algn="ctr"/>
                      <a:r>
                        <a:rPr lang="en-US" sz="2000" baseline="0" dirty="0" smtClean="0"/>
                        <a:t> </a:t>
                      </a:r>
                      <a:endParaRPr lang="en-US" sz="2000" dirty="0"/>
                    </a:p>
                  </a:txBody>
                  <a:tcPr/>
                </a:tc>
                <a:tc>
                  <a:txBody>
                    <a:bodyPr/>
                    <a:lstStyle/>
                    <a:p>
                      <a:pPr algn="ctr"/>
                      <a:r>
                        <a:rPr lang="en-US" sz="2000" dirty="0" smtClean="0"/>
                        <a:t>Contracts:</a:t>
                      </a:r>
                      <a:r>
                        <a:rPr lang="en-US" sz="2000" baseline="0" dirty="0" smtClean="0"/>
                        <a:t> 341</a:t>
                      </a:r>
                      <a:endParaRPr lang="en-US" sz="2000" dirty="0"/>
                    </a:p>
                  </a:txBody>
                  <a:tcPr/>
                </a:tc>
                <a:extLst>
                  <a:ext uri="{0D108BD9-81ED-4DB2-BD59-A6C34878D82A}">
                    <a16:rowId xmlns:a16="http://schemas.microsoft.com/office/drawing/2014/main" val="991986231"/>
                  </a:ext>
                </a:extLst>
              </a:tr>
            </a:tbl>
          </a:graphicData>
        </a:graphic>
      </p:graphicFrame>
      <p:sp>
        <p:nvSpPr>
          <p:cNvPr id="3" name="Slide Number Placeholder 2"/>
          <p:cNvSpPr>
            <a:spLocks noGrp="1"/>
          </p:cNvSpPr>
          <p:nvPr>
            <p:ph type="sldNum" sz="quarter" idx="12"/>
          </p:nvPr>
        </p:nvSpPr>
        <p:spPr/>
        <p:txBody>
          <a:bodyPr/>
          <a:lstStyle/>
          <a:p>
            <a:fld id="{718EE619-014B-43FF-9795-A6A3ABDA4634}" type="slidenum">
              <a:rPr lang="en-US" smtClean="0"/>
              <a:t>5</a:t>
            </a:fld>
            <a:endParaRPr lang="en-US"/>
          </a:p>
        </p:txBody>
      </p:sp>
    </p:spTree>
    <p:extLst>
      <p:ext uri="{BB962C8B-B14F-4D97-AF65-F5344CB8AC3E}">
        <p14:creationId xmlns:p14="http://schemas.microsoft.com/office/powerpoint/2010/main" val="27893981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7280" y="286603"/>
            <a:ext cx="10058400" cy="1209688"/>
          </a:xfrm>
        </p:spPr>
        <p:txBody>
          <a:bodyPr/>
          <a:lstStyle/>
          <a:p>
            <a:r>
              <a:rPr lang="en-US" b="1" dirty="0" smtClean="0">
                <a:solidFill>
                  <a:schemeClr val="accent1"/>
                </a:solidFill>
              </a:rPr>
              <a:t>ORHPC Initiatives </a:t>
            </a:r>
            <a:endParaRPr lang="en-US" b="1" dirty="0">
              <a:solidFill>
                <a:schemeClr val="accent1"/>
              </a:solidFill>
            </a:endParaRPr>
          </a:p>
        </p:txBody>
      </p:sp>
      <p:sp>
        <p:nvSpPr>
          <p:cNvPr id="3" name="Content Placeholder 2"/>
          <p:cNvSpPr>
            <a:spLocks noGrp="1"/>
          </p:cNvSpPr>
          <p:nvPr>
            <p:ph idx="1"/>
          </p:nvPr>
        </p:nvSpPr>
        <p:spPr>
          <a:xfrm>
            <a:off x="1097280" y="1736332"/>
            <a:ext cx="10058400" cy="4723453"/>
          </a:xfrm>
        </p:spPr>
        <p:txBody>
          <a:bodyPr>
            <a:normAutofit fontScale="92500" lnSpcReduction="20000"/>
          </a:bodyPr>
          <a:lstStyle/>
          <a:p>
            <a:pPr marL="457200" lvl="0" indent="-457200">
              <a:lnSpc>
                <a:spcPct val="100000"/>
              </a:lnSpc>
              <a:spcBef>
                <a:spcPts val="600"/>
              </a:spcBef>
              <a:spcAft>
                <a:spcPts val="600"/>
              </a:spcAft>
              <a:buClr>
                <a:srgbClr val="3494BA"/>
              </a:buClr>
              <a:buFont typeface="Wingdings" panose="05000000000000000000" pitchFamily="2" charset="2"/>
              <a:buChar char=""/>
            </a:pPr>
            <a:r>
              <a:rPr lang="en-US" sz="2100" b="1" i="1" dirty="0" smtClean="0">
                <a:solidFill>
                  <a:schemeClr val="accent1"/>
                </a:solidFill>
              </a:rPr>
              <a:t>Addressing </a:t>
            </a:r>
            <a:r>
              <a:rPr lang="en-US" sz="2100" b="1" i="1" dirty="0">
                <a:solidFill>
                  <a:schemeClr val="accent1"/>
                </a:solidFill>
              </a:rPr>
              <a:t>the health disparities, access to care problems and deficiencies </a:t>
            </a:r>
            <a:r>
              <a:rPr lang="en-US" sz="2100" b="1" i="1" dirty="0" smtClean="0">
                <a:solidFill>
                  <a:schemeClr val="accent1"/>
                </a:solidFill>
              </a:rPr>
              <a:t>requires </a:t>
            </a:r>
            <a:r>
              <a:rPr lang="en-US" sz="2100" b="1" i="1" dirty="0">
                <a:solidFill>
                  <a:schemeClr val="accent1"/>
                </a:solidFill>
              </a:rPr>
              <a:t>innovative initiatives and collaboration and partnerships.</a:t>
            </a:r>
          </a:p>
          <a:p>
            <a:pPr marL="457200" lvl="0" indent="-457200">
              <a:lnSpc>
                <a:spcPct val="100000"/>
              </a:lnSpc>
              <a:spcBef>
                <a:spcPts val="600"/>
              </a:spcBef>
              <a:spcAft>
                <a:spcPts val="600"/>
              </a:spcAft>
              <a:buClr>
                <a:srgbClr val="3494BA"/>
              </a:buClr>
              <a:buFont typeface="Wingdings" panose="05000000000000000000" pitchFamily="2" charset="2"/>
              <a:buChar char=""/>
            </a:pPr>
            <a:r>
              <a:rPr lang="en-US" sz="2100" dirty="0" smtClean="0">
                <a:solidFill>
                  <a:schemeClr val="tx1"/>
                </a:solidFill>
              </a:rPr>
              <a:t>Enhances </a:t>
            </a:r>
            <a:r>
              <a:rPr lang="en-US" sz="2100" dirty="0">
                <a:solidFill>
                  <a:schemeClr val="tx1"/>
                </a:solidFill>
              </a:rPr>
              <a:t>equitable access to health care services to rural and underserved </a:t>
            </a:r>
            <a:r>
              <a:rPr lang="en-US" sz="2100" dirty="0" smtClean="0">
                <a:solidFill>
                  <a:schemeClr val="tx1"/>
                </a:solidFill>
              </a:rPr>
              <a:t>populations.</a:t>
            </a:r>
          </a:p>
          <a:p>
            <a:pPr marL="457200" lvl="0" indent="-457200">
              <a:lnSpc>
                <a:spcPct val="100000"/>
              </a:lnSpc>
              <a:spcBef>
                <a:spcPts val="600"/>
              </a:spcBef>
              <a:spcAft>
                <a:spcPts val="600"/>
              </a:spcAft>
              <a:buClr>
                <a:srgbClr val="3494BA"/>
              </a:buClr>
              <a:buFont typeface="Wingdings" panose="05000000000000000000" pitchFamily="2" charset="2"/>
              <a:buChar char=""/>
            </a:pPr>
            <a:r>
              <a:rPr lang="en-US" sz="2100" dirty="0">
                <a:solidFill>
                  <a:schemeClr val="tx1"/>
                </a:solidFill>
              </a:rPr>
              <a:t>Dedicated to improving the health status of Missouri residents in rural and underserved areas</a:t>
            </a:r>
            <a:r>
              <a:rPr lang="en-US" sz="2100" dirty="0" smtClean="0">
                <a:solidFill>
                  <a:schemeClr val="tx1"/>
                </a:solidFill>
              </a:rPr>
              <a:t>.</a:t>
            </a:r>
          </a:p>
          <a:p>
            <a:pPr marL="457200" lvl="0" indent="-457200">
              <a:lnSpc>
                <a:spcPct val="100000"/>
              </a:lnSpc>
              <a:spcBef>
                <a:spcPts val="600"/>
              </a:spcBef>
              <a:spcAft>
                <a:spcPts val="600"/>
              </a:spcAft>
              <a:buClr>
                <a:srgbClr val="3494BA"/>
              </a:buClr>
              <a:buFont typeface="Wingdings" panose="05000000000000000000" pitchFamily="2" charset="2"/>
              <a:buChar char=""/>
            </a:pPr>
            <a:r>
              <a:rPr lang="en-US" sz="2100" dirty="0" smtClean="0">
                <a:solidFill>
                  <a:schemeClr val="tx1"/>
                </a:solidFill>
                <a:ea typeface="Calibri" panose="020F0502020204030204" pitchFamily="34" charset="0"/>
                <a:cs typeface="Times New Roman" panose="02020603050405020304" pitchFamily="18" charset="0"/>
              </a:rPr>
              <a:t>Collaborating </a:t>
            </a:r>
            <a:r>
              <a:rPr lang="en-US" sz="2100" dirty="0">
                <a:solidFill>
                  <a:schemeClr val="tx1"/>
                </a:solidFill>
                <a:ea typeface="Calibri" panose="020F0502020204030204" pitchFamily="34" charset="0"/>
                <a:cs typeface="Times New Roman" panose="02020603050405020304" pitchFamily="18" charset="0"/>
              </a:rPr>
              <a:t>with partners to implement strategies and create impactful outcomes</a:t>
            </a:r>
            <a:r>
              <a:rPr lang="en-US" sz="2100" dirty="0" smtClean="0">
                <a:solidFill>
                  <a:schemeClr val="tx1"/>
                </a:solidFill>
                <a:ea typeface="Calibri" panose="020F0502020204030204" pitchFamily="34" charset="0"/>
                <a:cs typeface="Times New Roman" panose="02020603050405020304" pitchFamily="18" charset="0"/>
              </a:rPr>
              <a:t>.</a:t>
            </a:r>
          </a:p>
          <a:p>
            <a:pPr marL="457200" lvl="0" indent="-457200">
              <a:lnSpc>
                <a:spcPct val="100000"/>
              </a:lnSpc>
              <a:spcBef>
                <a:spcPts val="600"/>
              </a:spcBef>
              <a:spcAft>
                <a:spcPts val="600"/>
              </a:spcAft>
              <a:buClr>
                <a:srgbClr val="3494BA"/>
              </a:buClr>
              <a:buFont typeface="Wingdings" panose="05000000000000000000" pitchFamily="2" charset="2"/>
              <a:buChar char=""/>
            </a:pPr>
            <a:r>
              <a:rPr lang="en-US" sz="2100" dirty="0">
                <a:solidFill>
                  <a:schemeClr val="tx1"/>
                </a:solidFill>
                <a:ea typeface="Calibri" panose="020F0502020204030204" pitchFamily="34" charset="0"/>
                <a:cs typeface="Times New Roman" panose="02020603050405020304" pitchFamily="18" charset="0"/>
              </a:rPr>
              <a:t>Collaborates with local health advocates on community development activities to increase access to health care services and improve the health status of Missourians</a:t>
            </a:r>
            <a:r>
              <a:rPr lang="en-US" sz="2100" dirty="0" smtClean="0">
                <a:solidFill>
                  <a:schemeClr val="tx1"/>
                </a:solidFill>
                <a:ea typeface="Calibri" panose="020F0502020204030204" pitchFamily="34" charset="0"/>
                <a:cs typeface="Times New Roman" panose="02020603050405020304" pitchFamily="18" charset="0"/>
              </a:rPr>
              <a:t>.</a:t>
            </a:r>
          </a:p>
          <a:p>
            <a:pPr marL="457200" lvl="0" indent="-457200">
              <a:lnSpc>
                <a:spcPct val="100000"/>
              </a:lnSpc>
              <a:spcBef>
                <a:spcPts val="600"/>
              </a:spcBef>
              <a:spcAft>
                <a:spcPts val="600"/>
              </a:spcAft>
              <a:buClr>
                <a:srgbClr val="3494BA"/>
              </a:buClr>
              <a:buFont typeface="Wingdings" panose="05000000000000000000" pitchFamily="2" charset="2"/>
              <a:buChar char=""/>
            </a:pPr>
            <a:r>
              <a:rPr lang="en-US" sz="2100" dirty="0">
                <a:solidFill>
                  <a:schemeClr val="tx1"/>
                </a:solidFill>
                <a:ea typeface="Calibri" panose="020F0502020204030204" pitchFamily="34" charset="0"/>
                <a:cs typeface="Times New Roman" panose="02020603050405020304" pitchFamily="18" charset="0"/>
              </a:rPr>
              <a:t>Focusing efforts on increasing access to quality health care services in Missouri’s rural and underserved areas</a:t>
            </a:r>
            <a:r>
              <a:rPr lang="en-US" sz="2100" dirty="0" smtClean="0">
                <a:solidFill>
                  <a:schemeClr val="tx1"/>
                </a:solidFill>
                <a:ea typeface="Calibri" panose="020F0502020204030204" pitchFamily="34" charset="0"/>
                <a:cs typeface="Times New Roman" panose="02020603050405020304" pitchFamily="18" charset="0"/>
              </a:rPr>
              <a:t>.</a:t>
            </a:r>
          </a:p>
          <a:p>
            <a:pPr marL="457200" lvl="0" indent="-457200">
              <a:lnSpc>
                <a:spcPct val="100000"/>
              </a:lnSpc>
              <a:spcBef>
                <a:spcPts val="600"/>
              </a:spcBef>
              <a:spcAft>
                <a:spcPts val="600"/>
              </a:spcAft>
              <a:buClr>
                <a:srgbClr val="3494BA"/>
              </a:buClr>
              <a:buFont typeface="Wingdings" panose="05000000000000000000" pitchFamily="2" charset="2"/>
              <a:buChar char=""/>
            </a:pPr>
            <a:r>
              <a:rPr lang="en-US" sz="2100" dirty="0">
                <a:solidFill>
                  <a:schemeClr val="tx1"/>
                </a:solidFill>
                <a:ea typeface="Calibri" panose="020F0502020204030204" pitchFamily="34" charset="0"/>
                <a:cs typeface="Times New Roman" panose="02020603050405020304" pitchFamily="18" charset="0"/>
              </a:rPr>
              <a:t>Maximizing available resources to assist Missouri’s underserved communities, hospitals, clinics and providers in strengthening rural health care delivery systems.</a:t>
            </a:r>
          </a:p>
          <a:p>
            <a:pPr marL="457200" lvl="0" indent="-457200">
              <a:lnSpc>
                <a:spcPct val="100000"/>
              </a:lnSpc>
              <a:spcBef>
                <a:spcPts val="600"/>
              </a:spcBef>
              <a:spcAft>
                <a:spcPts val="600"/>
              </a:spcAft>
              <a:buClr>
                <a:srgbClr val="3494BA"/>
              </a:buClr>
              <a:buFont typeface="Wingdings" panose="05000000000000000000" pitchFamily="2" charset="2"/>
              <a:buChar char=""/>
            </a:pPr>
            <a:r>
              <a:rPr lang="en-US" sz="2100" dirty="0" smtClean="0">
                <a:solidFill>
                  <a:schemeClr val="tx1"/>
                </a:solidFill>
                <a:ea typeface="Calibri" panose="020F0502020204030204" pitchFamily="34" charset="0"/>
                <a:cs typeface="Times New Roman" panose="02020603050405020304" pitchFamily="18" charset="0"/>
              </a:rPr>
              <a:t>Addressing </a:t>
            </a:r>
            <a:r>
              <a:rPr lang="en-US" sz="2100" dirty="0">
                <a:solidFill>
                  <a:schemeClr val="tx1"/>
                </a:solidFill>
                <a:ea typeface="Calibri" panose="020F0502020204030204" pitchFamily="34" charset="0"/>
                <a:cs typeface="Times New Roman" panose="02020603050405020304" pitchFamily="18" charset="0"/>
              </a:rPr>
              <a:t>social determinants of health as a primary approach to achieving health equity.</a:t>
            </a:r>
          </a:p>
          <a:p>
            <a:pPr marL="457200" indent="-457200">
              <a:buFont typeface="Wingdings" panose="05000000000000000000" pitchFamily="2" charset="2"/>
              <a:buChar char="v"/>
            </a:pPr>
            <a:r>
              <a:rPr lang="en-US" sz="2100" dirty="0" smtClean="0">
                <a:solidFill>
                  <a:schemeClr val="tx1"/>
                </a:solidFill>
                <a:hlinkClick r:id="rId3"/>
              </a:rPr>
              <a:t>https</a:t>
            </a:r>
            <a:r>
              <a:rPr lang="en-US" sz="2100" dirty="0">
                <a:solidFill>
                  <a:schemeClr val="tx1"/>
                </a:solidFill>
                <a:hlinkClick r:id="rId3"/>
              </a:rPr>
              <a:t>://</a:t>
            </a:r>
            <a:r>
              <a:rPr lang="en-US" sz="2100" dirty="0" smtClean="0">
                <a:solidFill>
                  <a:schemeClr val="tx1"/>
                </a:solidFill>
                <a:hlinkClick r:id="rId3"/>
              </a:rPr>
              <a:t>health.mo.gov/living/families/ruralhealth/ohr-and-pc.php</a:t>
            </a:r>
            <a:r>
              <a:rPr lang="en-US" sz="2100" dirty="0" smtClean="0">
                <a:solidFill>
                  <a:schemeClr val="tx1"/>
                </a:solidFill>
              </a:rPr>
              <a:t> </a:t>
            </a:r>
            <a:endParaRPr lang="en-US" sz="3200" dirty="0">
              <a:solidFill>
                <a:schemeClr val="tx1"/>
              </a:solidFill>
            </a:endParaRPr>
          </a:p>
          <a:p>
            <a:pPr marL="517525" indent="-517525">
              <a:buFont typeface="Wingdings" panose="05000000000000000000" pitchFamily="2" charset="2"/>
              <a:buChar char="v"/>
            </a:pPr>
            <a:endParaRPr lang="en-US" sz="3200" dirty="0" smtClean="0">
              <a:solidFill>
                <a:schemeClr val="tx1"/>
              </a:solidFill>
            </a:endParaRPr>
          </a:p>
          <a:p>
            <a:pPr marL="347472" indent="-347472">
              <a:buFont typeface="Wingdings" panose="05000000000000000000" pitchFamily="2" charset="2"/>
              <a:buChar char="v"/>
            </a:pPr>
            <a:endParaRPr lang="en-US" dirty="0">
              <a:solidFill>
                <a:schemeClr val="tx1"/>
              </a:solidFill>
            </a:endParaRPr>
          </a:p>
        </p:txBody>
      </p:sp>
      <p:sp>
        <p:nvSpPr>
          <p:cNvPr id="2" name="Slide Number Placeholder 1"/>
          <p:cNvSpPr>
            <a:spLocks noGrp="1"/>
          </p:cNvSpPr>
          <p:nvPr>
            <p:ph type="sldNum" sz="quarter" idx="12"/>
          </p:nvPr>
        </p:nvSpPr>
        <p:spPr/>
        <p:txBody>
          <a:bodyPr/>
          <a:lstStyle/>
          <a:p>
            <a:fld id="{718EE619-014B-43FF-9795-A6A3ABDA4634}" type="slidenum">
              <a:rPr lang="en-US" smtClean="0"/>
              <a:t>6</a:t>
            </a:fld>
            <a:endParaRPr lang="en-US"/>
          </a:p>
        </p:txBody>
      </p:sp>
    </p:spTree>
    <p:extLst>
      <p:ext uri="{BB962C8B-B14F-4D97-AF65-F5344CB8AC3E}">
        <p14:creationId xmlns:p14="http://schemas.microsoft.com/office/powerpoint/2010/main" val="3973622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7280" y="286603"/>
            <a:ext cx="10058400" cy="1209688"/>
          </a:xfrm>
        </p:spPr>
        <p:txBody>
          <a:bodyPr/>
          <a:lstStyle/>
          <a:p>
            <a:r>
              <a:rPr lang="en-US" b="1" dirty="0" smtClean="0">
                <a:solidFill>
                  <a:schemeClr val="accent1"/>
                </a:solidFill>
              </a:rPr>
              <a:t>Rural Health Initiatives </a:t>
            </a:r>
            <a:endParaRPr lang="en-US" b="1" dirty="0">
              <a:solidFill>
                <a:schemeClr val="accent1"/>
              </a:solidFill>
            </a:endParaRPr>
          </a:p>
        </p:txBody>
      </p:sp>
      <p:sp>
        <p:nvSpPr>
          <p:cNvPr id="3" name="Content Placeholder 2"/>
          <p:cNvSpPr>
            <a:spLocks noGrp="1"/>
          </p:cNvSpPr>
          <p:nvPr>
            <p:ph idx="1"/>
          </p:nvPr>
        </p:nvSpPr>
        <p:spPr>
          <a:xfrm>
            <a:off x="1097280" y="1736332"/>
            <a:ext cx="10058400" cy="4723453"/>
          </a:xfrm>
        </p:spPr>
        <p:txBody>
          <a:bodyPr>
            <a:normAutofit fontScale="92500"/>
          </a:bodyPr>
          <a:lstStyle/>
          <a:p>
            <a:pPr marL="457200" lvl="0" indent="-457200">
              <a:lnSpc>
                <a:spcPct val="100000"/>
              </a:lnSpc>
              <a:spcBef>
                <a:spcPts val="600"/>
              </a:spcBef>
              <a:spcAft>
                <a:spcPts val="600"/>
              </a:spcAft>
              <a:buClr>
                <a:srgbClr val="3494BA"/>
              </a:buClr>
              <a:buFont typeface="Wingdings" panose="05000000000000000000" pitchFamily="2" charset="2"/>
              <a:buChar char=""/>
            </a:pPr>
            <a:r>
              <a:rPr lang="en-US" sz="2100" dirty="0">
                <a:solidFill>
                  <a:schemeClr val="tx1"/>
                </a:solidFill>
                <a:cs typeface="Times New Roman" panose="02020603050405020304" pitchFamily="18" charset="0"/>
              </a:rPr>
              <a:t>I</a:t>
            </a:r>
            <a:r>
              <a:rPr lang="en-US" sz="2100" dirty="0" smtClean="0">
                <a:solidFill>
                  <a:schemeClr val="tx1"/>
                </a:solidFill>
              </a:rPr>
              <a:t>dentify obstacles and needs faced </a:t>
            </a:r>
            <a:r>
              <a:rPr lang="en-US" sz="2100" dirty="0">
                <a:solidFill>
                  <a:schemeClr val="tx1"/>
                </a:solidFill>
              </a:rPr>
              <a:t>by health care providers and </a:t>
            </a:r>
            <a:r>
              <a:rPr lang="en-US" sz="2100" dirty="0" smtClean="0">
                <a:solidFill>
                  <a:schemeClr val="tx1"/>
                </a:solidFill>
              </a:rPr>
              <a:t>patients.</a:t>
            </a:r>
          </a:p>
          <a:p>
            <a:pPr marL="457200" lvl="0" indent="-457200">
              <a:lnSpc>
                <a:spcPct val="100000"/>
              </a:lnSpc>
              <a:spcBef>
                <a:spcPts val="600"/>
              </a:spcBef>
              <a:spcAft>
                <a:spcPts val="600"/>
              </a:spcAft>
              <a:buClr>
                <a:srgbClr val="3494BA"/>
              </a:buClr>
              <a:buFont typeface="Wingdings" panose="05000000000000000000" pitchFamily="2" charset="2"/>
              <a:buChar char=""/>
            </a:pPr>
            <a:r>
              <a:rPr lang="en-US" sz="2100" dirty="0">
                <a:solidFill>
                  <a:schemeClr val="tx1"/>
                </a:solidFill>
              </a:rPr>
              <a:t>M</a:t>
            </a:r>
            <a:r>
              <a:rPr lang="en-US" sz="2100" dirty="0" smtClean="0">
                <a:solidFill>
                  <a:schemeClr val="tx1"/>
                </a:solidFill>
                <a:ea typeface="Calibri" panose="020F0502020204030204" pitchFamily="34" charset="0"/>
                <a:cs typeface="Times New Roman" panose="02020603050405020304" pitchFamily="18" charset="0"/>
              </a:rPr>
              <a:t>aximize </a:t>
            </a:r>
            <a:r>
              <a:rPr lang="en-US" sz="2100" dirty="0">
                <a:solidFill>
                  <a:schemeClr val="tx1"/>
                </a:solidFill>
                <a:ea typeface="Calibri" panose="020F0502020204030204" pitchFamily="34" charset="0"/>
                <a:cs typeface="Times New Roman" panose="02020603050405020304" pitchFamily="18" charset="0"/>
              </a:rPr>
              <a:t>the use of existing resources to assist rural hospitals, </a:t>
            </a:r>
            <a:r>
              <a:rPr lang="en-US" sz="2100" dirty="0" smtClean="0">
                <a:solidFill>
                  <a:schemeClr val="tx1"/>
                </a:solidFill>
                <a:ea typeface="Calibri" panose="020F0502020204030204" pitchFamily="34" charset="0"/>
                <a:cs typeface="Times New Roman" panose="02020603050405020304" pitchFamily="18" charset="0"/>
              </a:rPr>
              <a:t>clinics, </a:t>
            </a:r>
            <a:r>
              <a:rPr lang="en-US" sz="2100" dirty="0">
                <a:solidFill>
                  <a:schemeClr val="tx1"/>
                </a:solidFill>
                <a:ea typeface="Calibri" panose="020F0502020204030204" pitchFamily="34" charset="0"/>
                <a:cs typeface="Times New Roman" panose="02020603050405020304" pitchFamily="18" charset="0"/>
              </a:rPr>
              <a:t>and providers in strengthening their rural health care delivery systems.</a:t>
            </a:r>
          </a:p>
          <a:p>
            <a:pPr marL="457200" marR="0" lvl="0" indent="-457200">
              <a:lnSpc>
                <a:spcPct val="100000"/>
              </a:lnSpc>
              <a:spcBef>
                <a:spcPts val="600"/>
              </a:spcBef>
              <a:spcAft>
                <a:spcPts val="600"/>
              </a:spcAft>
              <a:buFont typeface="Wingdings" panose="05000000000000000000" pitchFamily="2" charset="2"/>
              <a:buChar char=""/>
            </a:pPr>
            <a:r>
              <a:rPr lang="en-US" sz="2100" dirty="0" smtClean="0">
                <a:solidFill>
                  <a:schemeClr val="tx1"/>
                </a:solidFill>
                <a:ea typeface="Calibri" panose="020F0502020204030204" pitchFamily="34" charset="0"/>
                <a:cs typeface="Times New Roman" panose="02020603050405020304" pitchFamily="18" charset="0"/>
              </a:rPr>
              <a:t>Research</a:t>
            </a:r>
            <a:r>
              <a:rPr lang="en-US" sz="2100" dirty="0">
                <a:solidFill>
                  <a:schemeClr val="tx1"/>
                </a:solidFill>
                <a:ea typeface="Calibri" panose="020F0502020204030204" pitchFamily="34" charset="0"/>
                <a:cs typeface="Times New Roman" panose="02020603050405020304" pitchFamily="18" charset="0"/>
              </a:rPr>
              <a:t>, </a:t>
            </a:r>
            <a:r>
              <a:rPr lang="en-US" sz="2100" dirty="0" smtClean="0">
                <a:solidFill>
                  <a:schemeClr val="tx1"/>
                </a:solidFill>
                <a:ea typeface="Calibri" panose="020F0502020204030204" pitchFamily="34" charset="0"/>
                <a:cs typeface="Times New Roman" panose="02020603050405020304" pitchFamily="18" charset="0"/>
              </a:rPr>
              <a:t>disseminate, </a:t>
            </a:r>
            <a:r>
              <a:rPr lang="en-US" sz="2100" dirty="0">
                <a:solidFill>
                  <a:schemeClr val="tx1"/>
                </a:solidFill>
                <a:ea typeface="Calibri" panose="020F0502020204030204" pitchFamily="34" charset="0"/>
                <a:cs typeface="Times New Roman" panose="02020603050405020304" pitchFamily="18" charset="0"/>
              </a:rPr>
              <a:t>and implement innovative health care delivery </a:t>
            </a:r>
            <a:r>
              <a:rPr lang="en-US" sz="2100" dirty="0" smtClean="0">
                <a:solidFill>
                  <a:schemeClr val="tx1"/>
                </a:solidFill>
                <a:ea typeface="Calibri" panose="020F0502020204030204" pitchFamily="34" charset="0"/>
                <a:cs typeface="Times New Roman" panose="02020603050405020304" pitchFamily="18" charset="0"/>
              </a:rPr>
              <a:t>approaches</a:t>
            </a:r>
            <a:r>
              <a:rPr lang="en-US" sz="2100" dirty="0">
                <a:solidFill>
                  <a:schemeClr val="tx1"/>
                </a:solidFill>
                <a:ea typeface="Calibri" panose="020F0502020204030204" pitchFamily="34" charset="0"/>
                <a:cs typeface="Times New Roman" panose="02020603050405020304" pitchFamily="18" charset="0"/>
              </a:rPr>
              <a:t>. </a:t>
            </a:r>
          </a:p>
          <a:p>
            <a:pPr marL="457200" marR="0" lvl="0" indent="-457200">
              <a:lnSpc>
                <a:spcPct val="100000"/>
              </a:lnSpc>
              <a:spcBef>
                <a:spcPts val="600"/>
              </a:spcBef>
              <a:spcAft>
                <a:spcPts val="600"/>
              </a:spcAft>
              <a:buFont typeface="Wingdings" panose="05000000000000000000" pitchFamily="2" charset="2"/>
              <a:buChar char=""/>
            </a:pPr>
            <a:r>
              <a:rPr lang="en-US" sz="2100" dirty="0">
                <a:solidFill>
                  <a:schemeClr val="tx1"/>
                </a:solidFill>
                <a:ea typeface="Calibri" panose="020F0502020204030204" pitchFamily="34" charset="0"/>
                <a:cs typeface="Times New Roman" panose="02020603050405020304" pitchFamily="18" charset="0"/>
              </a:rPr>
              <a:t>Monitor, </a:t>
            </a:r>
            <a:r>
              <a:rPr lang="en-US" sz="2100" dirty="0" smtClean="0">
                <a:solidFill>
                  <a:schemeClr val="tx1"/>
                </a:solidFill>
                <a:ea typeface="Calibri" panose="020F0502020204030204" pitchFamily="34" charset="0"/>
                <a:cs typeface="Times New Roman" panose="02020603050405020304" pitchFamily="18" charset="0"/>
              </a:rPr>
              <a:t>coordinate, </a:t>
            </a:r>
            <a:r>
              <a:rPr lang="en-US" sz="2100" dirty="0">
                <a:solidFill>
                  <a:schemeClr val="tx1"/>
                </a:solidFill>
                <a:ea typeface="Calibri" panose="020F0502020204030204" pitchFamily="34" charset="0"/>
                <a:cs typeface="Times New Roman" panose="02020603050405020304" pitchFamily="18" charset="0"/>
              </a:rPr>
              <a:t>and facilitate rural health efforts and activities. </a:t>
            </a:r>
          </a:p>
          <a:p>
            <a:pPr marL="457200" marR="0" lvl="0" indent="-457200">
              <a:lnSpc>
                <a:spcPct val="100000"/>
              </a:lnSpc>
              <a:spcBef>
                <a:spcPts val="600"/>
              </a:spcBef>
              <a:spcAft>
                <a:spcPts val="600"/>
              </a:spcAft>
              <a:buFont typeface="Wingdings" panose="05000000000000000000" pitchFamily="2" charset="2"/>
              <a:buChar char=""/>
            </a:pPr>
            <a:r>
              <a:rPr lang="en-US" sz="2100" dirty="0">
                <a:solidFill>
                  <a:schemeClr val="tx1"/>
                </a:solidFill>
                <a:ea typeface="Calibri" panose="020F0502020204030204" pitchFamily="34" charset="0"/>
                <a:cs typeface="Times New Roman" panose="02020603050405020304" pitchFamily="18" charset="0"/>
              </a:rPr>
              <a:t>Provide technical assistance to rural health stakeholders. </a:t>
            </a:r>
            <a:endParaRPr lang="en-US" sz="2100" dirty="0" smtClean="0">
              <a:solidFill>
                <a:schemeClr val="tx1"/>
              </a:solidFill>
            </a:endParaRPr>
          </a:p>
          <a:p>
            <a:pPr marL="457200" indent="-457200">
              <a:buFont typeface="Wingdings" panose="05000000000000000000" pitchFamily="2" charset="2"/>
              <a:buChar char="v"/>
            </a:pPr>
            <a:r>
              <a:rPr lang="en-US" sz="2100" dirty="0" smtClean="0">
                <a:solidFill>
                  <a:schemeClr val="tx1"/>
                </a:solidFill>
              </a:rPr>
              <a:t>Develop </a:t>
            </a:r>
            <a:r>
              <a:rPr lang="en-US" sz="2100" dirty="0">
                <a:solidFill>
                  <a:schemeClr val="tx1"/>
                </a:solidFill>
              </a:rPr>
              <a:t>Rural Health Initiatives designed to improve the health of people living in rural </a:t>
            </a:r>
            <a:r>
              <a:rPr lang="en-US" sz="2100" dirty="0" smtClean="0">
                <a:solidFill>
                  <a:schemeClr val="tx1"/>
                </a:solidFill>
              </a:rPr>
              <a:t>areas. </a:t>
            </a:r>
            <a:endParaRPr lang="en-US" sz="2100" dirty="0">
              <a:solidFill>
                <a:schemeClr val="tx1"/>
              </a:solidFill>
            </a:endParaRPr>
          </a:p>
          <a:p>
            <a:pPr marL="457200" indent="-457200">
              <a:buFont typeface="Wingdings" panose="05000000000000000000" pitchFamily="2" charset="2"/>
              <a:buChar char="v"/>
            </a:pPr>
            <a:r>
              <a:rPr lang="en-US" sz="2100" dirty="0" smtClean="0">
                <a:solidFill>
                  <a:schemeClr val="tx1"/>
                </a:solidFill>
              </a:rPr>
              <a:t>Collaborate with partners </a:t>
            </a:r>
            <a:r>
              <a:rPr lang="en-US" sz="2100" dirty="0">
                <a:solidFill>
                  <a:schemeClr val="tx1"/>
                </a:solidFill>
              </a:rPr>
              <a:t>to implement strategies and create impactful outcomes. </a:t>
            </a:r>
            <a:endParaRPr lang="en-US" sz="2100" dirty="0" smtClean="0">
              <a:solidFill>
                <a:schemeClr val="tx1"/>
              </a:solidFill>
            </a:endParaRPr>
          </a:p>
          <a:p>
            <a:pPr marL="457200" indent="-457200">
              <a:buFont typeface="Wingdings" panose="05000000000000000000" pitchFamily="2" charset="2"/>
              <a:buChar char="v"/>
            </a:pPr>
            <a:r>
              <a:rPr lang="en-US" sz="2100" dirty="0">
                <a:solidFill>
                  <a:schemeClr val="tx1"/>
                </a:solidFill>
              </a:rPr>
              <a:t>Addressing social determinants of health as a primary approach to achieving health equity. </a:t>
            </a:r>
            <a:endParaRPr lang="en-US" sz="2100" dirty="0" smtClean="0">
              <a:solidFill>
                <a:schemeClr val="tx1"/>
              </a:solidFill>
            </a:endParaRPr>
          </a:p>
          <a:p>
            <a:pPr marL="457200" indent="-457200">
              <a:buFont typeface="Wingdings" panose="05000000000000000000" pitchFamily="2" charset="2"/>
              <a:buChar char="v"/>
            </a:pPr>
            <a:r>
              <a:rPr lang="en-US" sz="2100" dirty="0">
                <a:solidFill>
                  <a:schemeClr val="tx1"/>
                </a:solidFill>
                <a:hlinkClick r:id="rId3"/>
              </a:rPr>
              <a:t>https://health.mo.gov/living/families/ruralhealth</a:t>
            </a:r>
            <a:r>
              <a:rPr lang="en-US" sz="2100" dirty="0" smtClean="0">
                <a:solidFill>
                  <a:schemeClr val="tx1"/>
                </a:solidFill>
                <a:hlinkClick r:id="rId3"/>
              </a:rPr>
              <a:t>/</a:t>
            </a:r>
            <a:r>
              <a:rPr lang="en-US" sz="2100" dirty="0" smtClean="0">
                <a:solidFill>
                  <a:schemeClr val="tx1"/>
                </a:solidFill>
              </a:rPr>
              <a:t> </a:t>
            </a:r>
            <a:endParaRPr lang="en-US" sz="2100" dirty="0">
              <a:solidFill>
                <a:schemeClr val="tx1"/>
              </a:solidFill>
            </a:endParaRPr>
          </a:p>
          <a:p>
            <a:pPr marL="457200" indent="-457200">
              <a:buFont typeface="Wingdings" panose="05000000000000000000" pitchFamily="2" charset="2"/>
              <a:buChar char="v"/>
            </a:pPr>
            <a:endParaRPr lang="en-US" sz="3200" dirty="0">
              <a:solidFill>
                <a:schemeClr val="tx1"/>
              </a:solidFill>
            </a:endParaRPr>
          </a:p>
          <a:p>
            <a:pPr marL="517525" indent="-517525">
              <a:buFont typeface="Wingdings" panose="05000000000000000000" pitchFamily="2" charset="2"/>
              <a:buChar char="v"/>
            </a:pPr>
            <a:endParaRPr lang="en-US" sz="3200" dirty="0" smtClean="0">
              <a:solidFill>
                <a:schemeClr val="tx1"/>
              </a:solidFill>
            </a:endParaRPr>
          </a:p>
          <a:p>
            <a:pPr marL="347472" indent="-347472">
              <a:buFont typeface="Wingdings" panose="05000000000000000000" pitchFamily="2" charset="2"/>
              <a:buChar char="v"/>
            </a:pPr>
            <a:endParaRPr lang="en-US" dirty="0">
              <a:solidFill>
                <a:schemeClr val="tx1"/>
              </a:solidFill>
            </a:endParaRPr>
          </a:p>
        </p:txBody>
      </p:sp>
      <p:sp>
        <p:nvSpPr>
          <p:cNvPr id="2" name="Slide Number Placeholder 1"/>
          <p:cNvSpPr>
            <a:spLocks noGrp="1"/>
          </p:cNvSpPr>
          <p:nvPr>
            <p:ph type="sldNum" sz="quarter" idx="12"/>
          </p:nvPr>
        </p:nvSpPr>
        <p:spPr/>
        <p:txBody>
          <a:bodyPr/>
          <a:lstStyle/>
          <a:p>
            <a:fld id="{718EE619-014B-43FF-9795-A6A3ABDA4634}" type="slidenum">
              <a:rPr lang="en-US" smtClean="0"/>
              <a:t>7</a:t>
            </a:fld>
            <a:endParaRPr lang="en-US"/>
          </a:p>
        </p:txBody>
      </p:sp>
      <p:pic>
        <p:nvPicPr>
          <p:cNvPr id="5" name="Picture 4"/>
          <p:cNvPicPr>
            <a:picLocks noChangeAspect="1"/>
          </p:cNvPicPr>
          <p:nvPr/>
        </p:nvPicPr>
        <p:blipFill>
          <a:blip r:embed="rId4"/>
          <a:stretch>
            <a:fillRect/>
          </a:stretch>
        </p:blipFill>
        <p:spPr>
          <a:xfrm>
            <a:off x="10030328" y="24822"/>
            <a:ext cx="1956986" cy="2408129"/>
          </a:xfrm>
          <a:prstGeom prst="rect">
            <a:avLst/>
          </a:prstGeom>
        </p:spPr>
      </p:pic>
    </p:spTree>
    <p:extLst>
      <p:ext uri="{BB962C8B-B14F-4D97-AF65-F5344CB8AC3E}">
        <p14:creationId xmlns:p14="http://schemas.microsoft.com/office/powerpoint/2010/main" val="3541420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2014808"/>
          </a:xfrm>
        </p:spPr>
        <p:txBody>
          <a:bodyPr>
            <a:normAutofit/>
          </a:bodyPr>
          <a:lstStyle/>
          <a:p>
            <a:r>
              <a:rPr lang="en-US" b="1" dirty="0" smtClean="0">
                <a:solidFill>
                  <a:schemeClr val="accent1"/>
                </a:solidFill>
              </a:rPr>
              <a:t>MORH Implements Rural Health Initiatives </a:t>
            </a:r>
            <a:r>
              <a:rPr lang="en-US" sz="2400" b="1" dirty="0" smtClean="0">
                <a:solidFill>
                  <a:schemeClr val="accent1"/>
                </a:solidFill>
              </a:rPr>
              <a:t/>
            </a:r>
            <a:br>
              <a:rPr lang="en-US" sz="2400" b="1" dirty="0" smtClean="0">
                <a:solidFill>
                  <a:schemeClr val="accent1"/>
                </a:solidFill>
              </a:rPr>
            </a:br>
            <a:endParaRPr lang="en-US" dirty="0"/>
          </a:p>
        </p:txBody>
      </p:sp>
      <p:sp>
        <p:nvSpPr>
          <p:cNvPr id="3" name="Content Placeholder 2"/>
          <p:cNvSpPr>
            <a:spLocks noGrp="1"/>
          </p:cNvSpPr>
          <p:nvPr>
            <p:ph idx="1"/>
          </p:nvPr>
        </p:nvSpPr>
        <p:spPr>
          <a:xfrm>
            <a:off x="1097280" y="1746607"/>
            <a:ext cx="10058400" cy="4808305"/>
          </a:xfrm>
        </p:spPr>
        <p:txBody>
          <a:bodyPr>
            <a:normAutofit fontScale="77500" lnSpcReduction="20000"/>
          </a:bodyPr>
          <a:lstStyle/>
          <a:p>
            <a:pPr marL="457200" indent="-457200">
              <a:spcBef>
                <a:spcPts val="600"/>
              </a:spcBef>
              <a:spcAft>
                <a:spcPts val="600"/>
              </a:spcAft>
              <a:buFont typeface="Wingdings" panose="05000000000000000000" pitchFamily="2" charset="2"/>
              <a:buChar char="v"/>
            </a:pPr>
            <a:r>
              <a:rPr lang="en-US" sz="3200" u="sng" dirty="0" smtClean="0">
                <a:solidFill>
                  <a:schemeClr val="tx1"/>
                </a:solidFill>
              </a:rPr>
              <a:t>Efforts </a:t>
            </a:r>
            <a:r>
              <a:rPr lang="en-US" sz="3200" u="sng" dirty="0">
                <a:solidFill>
                  <a:schemeClr val="tx1"/>
                </a:solidFill>
              </a:rPr>
              <a:t>include</a:t>
            </a:r>
            <a:r>
              <a:rPr lang="en-US" sz="3200" u="sng" dirty="0" smtClean="0">
                <a:solidFill>
                  <a:schemeClr val="tx1"/>
                </a:solidFill>
              </a:rPr>
              <a:t>:</a:t>
            </a:r>
          </a:p>
          <a:p>
            <a:pPr marL="914400" indent="-457200">
              <a:spcBef>
                <a:spcPts val="600"/>
              </a:spcBef>
              <a:spcAft>
                <a:spcPts val="600"/>
              </a:spcAft>
              <a:buFont typeface="Wingdings" panose="05000000000000000000" pitchFamily="2" charset="2"/>
              <a:buChar char="Ø"/>
            </a:pPr>
            <a:r>
              <a:rPr lang="en-US" sz="3200" dirty="0">
                <a:solidFill>
                  <a:schemeClr val="tx1"/>
                </a:solidFill>
              </a:rPr>
              <a:t>E</a:t>
            </a:r>
            <a:r>
              <a:rPr lang="en-US" sz="3200" dirty="0" smtClean="0">
                <a:solidFill>
                  <a:schemeClr val="tx1"/>
                </a:solidFill>
              </a:rPr>
              <a:t>ducate </a:t>
            </a:r>
            <a:r>
              <a:rPr lang="en-US" sz="3200" dirty="0">
                <a:solidFill>
                  <a:schemeClr val="tx1"/>
                </a:solidFill>
              </a:rPr>
              <a:t>Missouri’s youth in rural practice and health professional careers. </a:t>
            </a:r>
            <a:endParaRPr lang="en-US" sz="3200" dirty="0" smtClean="0">
              <a:solidFill>
                <a:schemeClr val="tx1"/>
              </a:solidFill>
            </a:endParaRPr>
          </a:p>
          <a:p>
            <a:pPr marL="914400" indent="-457200">
              <a:spcBef>
                <a:spcPts val="600"/>
              </a:spcBef>
              <a:spcAft>
                <a:spcPts val="600"/>
              </a:spcAft>
              <a:buFont typeface="Wingdings" panose="05000000000000000000" pitchFamily="2" charset="2"/>
              <a:buChar char="Ø"/>
            </a:pPr>
            <a:r>
              <a:rPr lang="en-US" sz="3200" dirty="0" smtClean="0">
                <a:solidFill>
                  <a:schemeClr val="tx1"/>
                </a:solidFill>
              </a:rPr>
              <a:t>Support </a:t>
            </a:r>
            <a:r>
              <a:rPr lang="en-US" sz="3200" dirty="0">
                <a:solidFill>
                  <a:schemeClr val="tx1"/>
                </a:solidFill>
              </a:rPr>
              <a:t>schools that offer health professional career training. </a:t>
            </a:r>
            <a:endParaRPr lang="en-US" sz="3200" dirty="0" smtClean="0">
              <a:solidFill>
                <a:schemeClr val="tx1"/>
              </a:solidFill>
            </a:endParaRPr>
          </a:p>
          <a:p>
            <a:pPr marL="914400" indent="-457200">
              <a:spcBef>
                <a:spcPts val="600"/>
              </a:spcBef>
              <a:spcAft>
                <a:spcPts val="600"/>
              </a:spcAft>
              <a:buFont typeface="Wingdings" panose="05000000000000000000" pitchFamily="2" charset="2"/>
              <a:buChar char="Ø"/>
            </a:pPr>
            <a:r>
              <a:rPr lang="en-US" sz="3200" dirty="0" smtClean="0">
                <a:solidFill>
                  <a:schemeClr val="tx1"/>
                </a:solidFill>
              </a:rPr>
              <a:t>Recruiting </a:t>
            </a:r>
            <a:r>
              <a:rPr lang="en-US" sz="3200" dirty="0">
                <a:solidFill>
                  <a:schemeClr val="tx1"/>
                </a:solidFill>
              </a:rPr>
              <a:t>and retaining qualified health </a:t>
            </a:r>
            <a:r>
              <a:rPr lang="en-US" sz="3200" dirty="0" smtClean="0">
                <a:solidFill>
                  <a:schemeClr val="tx1"/>
                </a:solidFill>
              </a:rPr>
              <a:t>professionals.</a:t>
            </a:r>
          </a:p>
          <a:p>
            <a:pPr marL="914400" indent="-457200">
              <a:spcBef>
                <a:spcPts val="600"/>
              </a:spcBef>
              <a:spcAft>
                <a:spcPts val="600"/>
              </a:spcAft>
              <a:buFont typeface="Wingdings" panose="05000000000000000000" pitchFamily="2" charset="2"/>
              <a:buChar char="Ø"/>
            </a:pPr>
            <a:r>
              <a:rPr lang="en-US" sz="3200" dirty="0" smtClean="0">
                <a:solidFill>
                  <a:schemeClr val="tx1"/>
                </a:solidFill>
              </a:rPr>
              <a:t>Improving </a:t>
            </a:r>
            <a:r>
              <a:rPr lang="en-US" sz="3200" dirty="0">
                <a:solidFill>
                  <a:schemeClr val="tx1"/>
                </a:solidFill>
              </a:rPr>
              <a:t>care models to allow for access utilizing </a:t>
            </a:r>
            <a:r>
              <a:rPr lang="en-US" sz="3200" dirty="0" smtClean="0">
                <a:solidFill>
                  <a:schemeClr val="tx1"/>
                </a:solidFill>
              </a:rPr>
              <a:t>technology, such as telehealth.</a:t>
            </a:r>
          </a:p>
          <a:p>
            <a:pPr marL="914400" indent="-457200">
              <a:spcBef>
                <a:spcPts val="600"/>
              </a:spcBef>
              <a:spcAft>
                <a:spcPts val="600"/>
              </a:spcAft>
              <a:buFont typeface="Wingdings" panose="05000000000000000000" pitchFamily="2" charset="2"/>
              <a:buChar char="Ø"/>
            </a:pPr>
            <a:r>
              <a:rPr lang="en-US" sz="3200" dirty="0">
                <a:solidFill>
                  <a:schemeClr val="tx1"/>
                </a:solidFill>
              </a:rPr>
              <a:t>I</a:t>
            </a:r>
            <a:r>
              <a:rPr lang="en-US" sz="3200" dirty="0" smtClean="0">
                <a:solidFill>
                  <a:schemeClr val="tx1"/>
                </a:solidFill>
              </a:rPr>
              <a:t>mproving </a:t>
            </a:r>
            <a:r>
              <a:rPr lang="en-US" sz="3200" dirty="0">
                <a:solidFill>
                  <a:schemeClr val="tx1"/>
                </a:solidFill>
              </a:rPr>
              <a:t>rural residents’ </a:t>
            </a:r>
            <a:r>
              <a:rPr lang="en-US" sz="3200" dirty="0" smtClean="0">
                <a:solidFill>
                  <a:schemeClr val="tx1"/>
                </a:solidFill>
              </a:rPr>
              <a:t>ability:</a:t>
            </a:r>
          </a:p>
          <a:p>
            <a:pPr marL="1600200" lvl="1" indent="-457200">
              <a:spcBef>
                <a:spcPts val="600"/>
              </a:spcBef>
              <a:spcAft>
                <a:spcPts val="600"/>
              </a:spcAft>
              <a:buFont typeface="Wingdings" panose="05000000000000000000" pitchFamily="2" charset="2"/>
              <a:buChar char="ü"/>
            </a:pPr>
            <a:r>
              <a:rPr lang="en-US" sz="3200" dirty="0" smtClean="0">
                <a:solidFill>
                  <a:schemeClr val="tx1"/>
                </a:solidFill>
              </a:rPr>
              <a:t>To </a:t>
            </a:r>
            <a:r>
              <a:rPr lang="en-US" sz="3200" dirty="0">
                <a:solidFill>
                  <a:schemeClr val="tx1"/>
                </a:solidFill>
              </a:rPr>
              <a:t>be </a:t>
            </a:r>
            <a:r>
              <a:rPr lang="en-US" sz="3200" dirty="0" smtClean="0">
                <a:solidFill>
                  <a:schemeClr val="tx1"/>
                </a:solidFill>
              </a:rPr>
              <a:t>educated	</a:t>
            </a:r>
          </a:p>
          <a:p>
            <a:pPr marL="1600200" lvl="1" indent="-457200">
              <a:spcBef>
                <a:spcPts val="600"/>
              </a:spcBef>
              <a:spcAft>
                <a:spcPts val="600"/>
              </a:spcAft>
              <a:buFont typeface="Wingdings" panose="05000000000000000000" pitchFamily="2" charset="2"/>
              <a:buChar char="ü"/>
            </a:pPr>
            <a:r>
              <a:rPr lang="en-US" sz="3200" dirty="0" smtClean="0">
                <a:solidFill>
                  <a:schemeClr val="tx1"/>
                </a:solidFill>
              </a:rPr>
              <a:t>Obtain </a:t>
            </a:r>
            <a:r>
              <a:rPr lang="en-US" sz="3200" dirty="0">
                <a:solidFill>
                  <a:schemeClr val="tx1"/>
                </a:solidFill>
              </a:rPr>
              <a:t>gainful </a:t>
            </a:r>
            <a:r>
              <a:rPr lang="en-US" sz="3200" dirty="0" smtClean="0">
                <a:solidFill>
                  <a:schemeClr val="tx1"/>
                </a:solidFill>
              </a:rPr>
              <a:t>employment and Insurance</a:t>
            </a:r>
          </a:p>
          <a:p>
            <a:pPr marL="1600200" lvl="1" indent="-457200">
              <a:spcBef>
                <a:spcPts val="600"/>
              </a:spcBef>
              <a:spcAft>
                <a:spcPts val="600"/>
              </a:spcAft>
              <a:buFont typeface="Wingdings" panose="05000000000000000000" pitchFamily="2" charset="2"/>
              <a:buChar char="ü"/>
            </a:pPr>
            <a:r>
              <a:rPr lang="en-US" sz="3200" dirty="0" smtClean="0">
                <a:solidFill>
                  <a:schemeClr val="tx1"/>
                </a:solidFill>
              </a:rPr>
              <a:t>Healthier lifestyles </a:t>
            </a:r>
          </a:p>
          <a:p>
            <a:pPr marL="1600200" lvl="1" indent="-457200">
              <a:spcBef>
                <a:spcPts val="600"/>
              </a:spcBef>
              <a:spcAft>
                <a:spcPts val="600"/>
              </a:spcAft>
              <a:buFont typeface="Wingdings" panose="05000000000000000000" pitchFamily="2" charset="2"/>
              <a:buChar char="ü"/>
            </a:pPr>
            <a:r>
              <a:rPr lang="en-US" sz="3200" dirty="0" smtClean="0">
                <a:solidFill>
                  <a:schemeClr val="tx1"/>
                </a:solidFill>
              </a:rPr>
              <a:t>Access Health Care services</a:t>
            </a:r>
            <a:endParaRPr lang="en-US" sz="3200" dirty="0">
              <a:solidFill>
                <a:schemeClr val="tx1"/>
              </a:solidFill>
            </a:endParaRPr>
          </a:p>
          <a:p>
            <a:endParaRPr lang="en-US" dirty="0"/>
          </a:p>
          <a:p>
            <a:endParaRPr lang="en-US" dirty="0"/>
          </a:p>
        </p:txBody>
      </p:sp>
      <p:sp>
        <p:nvSpPr>
          <p:cNvPr id="4" name="Slide Number Placeholder 3"/>
          <p:cNvSpPr>
            <a:spLocks noGrp="1"/>
          </p:cNvSpPr>
          <p:nvPr>
            <p:ph type="sldNum" sz="quarter" idx="12"/>
          </p:nvPr>
        </p:nvSpPr>
        <p:spPr/>
        <p:txBody>
          <a:bodyPr/>
          <a:lstStyle/>
          <a:p>
            <a:fld id="{718EE619-014B-43FF-9795-A6A3ABDA4634}" type="slidenum">
              <a:rPr lang="en-US" smtClean="0"/>
              <a:t>8</a:t>
            </a:fld>
            <a:endParaRPr lang="en-US"/>
          </a:p>
        </p:txBody>
      </p:sp>
      <p:pic>
        <p:nvPicPr>
          <p:cNvPr id="6" name="Picture 5"/>
          <p:cNvPicPr>
            <a:picLocks noChangeAspect="1"/>
          </p:cNvPicPr>
          <p:nvPr/>
        </p:nvPicPr>
        <p:blipFill>
          <a:blip r:embed="rId3"/>
          <a:stretch>
            <a:fillRect/>
          </a:stretch>
        </p:blipFill>
        <p:spPr>
          <a:xfrm>
            <a:off x="8368098" y="4659558"/>
            <a:ext cx="2298391" cy="1530229"/>
          </a:xfrm>
          <a:prstGeom prst="rect">
            <a:avLst/>
          </a:prstGeom>
          <a:solidFill>
            <a:schemeClr val="accent1"/>
          </a:solidFill>
          <a:scene3d>
            <a:camera prst="orthographicFront"/>
            <a:lightRig rig="threePt" dir="t"/>
          </a:scene3d>
          <a:sp3d>
            <a:bevelT/>
          </a:sp3d>
        </p:spPr>
      </p:pic>
    </p:spTree>
    <p:extLst>
      <p:ext uri="{BB962C8B-B14F-4D97-AF65-F5344CB8AC3E}">
        <p14:creationId xmlns:p14="http://schemas.microsoft.com/office/powerpoint/2010/main" val="3024748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2014808"/>
          </a:xfrm>
        </p:spPr>
        <p:txBody>
          <a:bodyPr>
            <a:normAutofit/>
          </a:bodyPr>
          <a:lstStyle/>
          <a:p>
            <a:r>
              <a:rPr lang="en-US" b="1" dirty="0" smtClean="0">
                <a:solidFill>
                  <a:schemeClr val="accent1"/>
                </a:solidFill>
              </a:rPr>
              <a:t>MORH Implements Rural Health Initiatives </a:t>
            </a:r>
            <a:r>
              <a:rPr lang="en-US" sz="2400" b="1" dirty="0" smtClean="0">
                <a:solidFill>
                  <a:schemeClr val="accent1"/>
                </a:solidFill>
              </a:rPr>
              <a:t/>
            </a:r>
            <a:br>
              <a:rPr lang="en-US" sz="2400" b="1" dirty="0" smtClean="0">
                <a:solidFill>
                  <a:schemeClr val="accent1"/>
                </a:solidFill>
              </a:rPr>
            </a:br>
            <a:endParaRPr lang="en-US" dirty="0"/>
          </a:p>
        </p:txBody>
      </p:sp>
      <p:sp>
        <p:nvSpPr>
          <p:cNvPr id="3" name="Content Placeholder 2"/>
          <p:cNvSpPr>
            <a:spLocks noGrp="1"/>
          </p:cNvSpPr>
          <p:nvPr>
            <p:ph idx="1"/>
          </p:nvPr>
        </p:nvSpPr>
        <p:spPr>
          <a:xfrm>
            <a:off x="1097280" y="1705510"/>
            <a:ext cx="10058400" cy="4572000"/>
          </a:xfrm>
        </p:spPr>
        <p:txBody>
          <a:bodyPr>
            <a:normAutofit/>
          </a:bodyPr>
          <a:lstStyle/>
          <a:p>
            <a:pPr algn="ctr"/>
            <a:endParaRPr lang="en-US" i="1" dirty="0" smtClean="0">
              <a:solidFill>
                <a:schemeClr val="accent6">
                  <a:lumMod val="50000"/>
                </a:schemeClr>
              </a:solidFill>
            </a:endParaRPr>
          </a:p>
          <a:p>
            <a:pPr marL="347472" indent="-228600">
              <a:spcBef>
                <a:spcPts val="600"/>
              </a:spcBef>
              <a:spcAft>
                <a:spcPts val="600"/>
              </a:spcAft>
              <a:buFont typeface="Wingdings" panose="05000000000000000000" pitchFamily="2" charset="2"/>
              <a:buChar char="v"/>
            </a:pPr>
            <a:r>
              <a:rPr lang="en-US" sz="2600" u="sng" dirty="0" smtClean="0">
                <a:solidFill>
                  <a:schemeClr val="tx1"/>
                </a:solidFill>
              </a:rPr>
              <a:t>Efforts include:</a:t>
            </a:r>
          </a:p>
          <a:p>
            <a:pPr marL="685800" indent="-228600">
              <a:spcBef>
                <a:spcPts val="600"/>
              </a:spcBef>
              <a:spcAft>
                <a:spcPts val="600"/>
              </a:spcAft>
              <a:buFont typeface="Wingdings" panose="05000000000000000000" pitchFamily="2" charset="2"/>
              <a:buChar char="Ø"/>
            </a:pPr>
            <a:r>
              <a:rPr lang="en-US" sz="2600" dirty="0" smtClean="0">
                <a:solidFill>
                  <a:schemeClr val="tx1"/>
                </a:solidFill>
              </a:rPr>
              <a:t>Assisting Hospitals and Clinics strengthen their operational and financial systems and operations. </a:t>
            </a:r>
          </a:p>
          <a:p>
            <a:pPr marL="685800" indent="-228600">
              <a:spcBef>
                <a:spcPts val="600"/>
              </a:spcBef>
              <a:spcAft>
                <a:spcPts val="600"/>
              </a:spcAft>
              <a:buFont typeface="Wingdings" panose="05000000000000000000" pitchFamily="2" charset="2"/>
              <a:buChar char="Ø"/>
            </a:pPr>
            <a:r>
              <a:rPr lang="en-US" sz="2600" dirty="0" smtClean="0">
                <a:solidFill>
                  <a:schemeClr val="tx1"/>
                </a:solidFill>
              </a:rPr>
              <a:t>Educate providers on proper billing. </a:t>
            </a:r>
          </a:p>
          <a:p>
            <a:pPr marL="685800" indent="-228600">
              <a:spcBef>
                <a:spcPts val="600"/>
              </a:spcBef>
              <a:spcAft>
                <a:spcPts val="600"/>
              </a:spcAft>
              <a:buFont typeface="Wingdings" panose="05000000000000000000" pitchFamily="2" charset="2"/>
              <a:buChar char="Ø"/>
            </a:pPr>
            <a:r>
              <a:rPr lang="en-US" sz="2600" dirty="0" smtClean="0">
                <a:solidFill>
                  <a:schemeClr val="tx1"/>
                </a:solidFill>
              </a:rPr>
              <a:t>Enabling a platform of sharing best practices and data and partnerships. </a:t>
            </a:r>
          </a:p>
          <a:p>
            <a:pPr marL="685800" indent="-228600">
              <a:spcBef>
                <a:spcPts val="600"/>
              </a:spcBef>
              <a:spcAft>
                <a:spcPts val="600"/>
              </a:spcAft>
              <a:buFont typeface="Wingdings" panose="05000000000000000000" pitchFamily="2" charset="2"/>
              <a:buChar char="Ø"/>
            </a:pPr>
            <a:r>
              <a:rPr lang="en-US" sz="2600" dirty="0" smtClean="0">
                <a:solidFill>
                  <a:schemeClr val="tx1"/>
                </a:solidFill>
              </a:rPr>
              <a:t>Building impactful partnerships. </a:t>
            </a:r>
          </a:p>
          <a:p>
            <a:endParaRPr lang="en-US" dirty="0"/>
          </a:p>
          <a:p>
            <a:endParaRPr lang="en-US" dirty="0"/>
          </a:p>
        </p:txBody>
      </p:sp>
      <p:sp>
        <p:nvSpPr>
          <p:cNvPr id="4" name="Slide Number Placeholder 3"/>
          <p:cNvSpPr>
            <a:spLocks noGrp="1"/>
          </p:cNvSpPr>
          <p:nvPr>
            <p:ph type="sldNum" sz="quarter" idx="12"/>
          </p:nvPr>
        </p:nvSpPr>
        <p:spPr/>
        <p:txBody>
          <a:bodyPr/>
          <a:lstStyle/>
          <a:p>
            <a:fld id="{718EE619-014B-43FF-9795-A6A3ABDA4634}" type="slidenum">
              <a:rPr lang="en-US" smtClean="0"/>
              <a:t>9</a:t>
            </a:fld>
            <a:endParaRPr lang="en-US"/>
          </a:p>
        </p:txBody>
      </p:sp>
      <p:pic>
        <p:nvPicPr>
          <p:cNvPr id="5" name="Picture 4"/>
          <p:cNvPicPr>
            <a:picLocks noChangeAspect="1"/>
          </p:cNvPicPr>
          <p:nvPr/>
        </p:nvPicPr>
        <p:blipFill>
          <a:blip r:embed="rId3"/>
          <a:stretch>
            <a:fillRect/>
          </a:stretch>
        </p:blipFill>
        <p:spPr>
          <a:xfrm>
            <a:off x="9681194" y="3869381"/>
            <a:ext cx="1956986" cy="2408129"/>
          </a:xfrm>
          <a:prstGeom prst="rect">
            <a:avLst/>
          </a:prstGeom>
        </p:spPr>
      </p:pic>
    </p:spTree>
    <p:extLst>
      <p:ext uri="{BB962C8B-B14F-4D97-AF65-F5344CB8AC3E}">
        <p14:creationId xmlns:p14="http://schemas.microsoft.com/office/powerpoint/2010/main" val="295890325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5134</TotalTime>
  <Words>2023</Words>
  <Application>Microsoft Office PowerPoint</Application>
  <PresentationFormat>Widescreen</PresentationFormat>
  <Paragraphs>293</Paragraphs>
  <Slides>27</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Calibri</vt:lpstr>
      <vt:lpstr>Calibri Light</vt:lpstr>
      <vt:lpstr>Century Gothic</vt:lpstr>
      <vt:lpstr>Times New Roman</vt:lpstr>
      <vt:lpstr>Wingdings</vt:lpstr>
      <vt:lpstr>Retrospect</vt:lpstr>
      <vt:lpstr>               Office of Rural Health and Primary Care (ORHPC)</vt:lpstr>
      <vt:lpstr>DHSS Vision and Mission  </vt:lpstr>
      <vt:lpstr>PowerPoint Presentation</vt:lpstr>
      <vt:lpstr>Staff Representing ORHPC</vt:lpstr>
      <vt:lpstr>ORHPC Programs and Grants </vt:lpstr>
      <vt:lpstr>ORHPC Initiatives </vt:lpstr>
      <vt:lpstr>Rural Health Initiatives </vt:lpstr>
      <vt:lpstr>MORH Implements Rural Health Initiatives  </vt:lpstr>
      <vt:lpstr>MORH Implements Rural Health Initiatives  </vt:lpstr>
      <vt:lpstr>The State Office of Rural Health  (SORH) Grant </vt:lpstr>
      <vt:lpstr>SORH Grant Impacts  </vt:lpstr>
      <vt:lpstr>SORH Grant Impacts   </vt:lpstr>
      <vt:lpstr>  Goals of Small Hospital Improvement Program (SHIP) Grant </vt:lpstr>
      <vt:lpstr>SHIP Grant </vt:lpstr>
      <vt:lpstr>SHIP Grant </vt:lpstr>
      <vt:lpstr>Medicare Rural Hospital Flexibility Program (FLEX) Grant </vt:lpstr>
      <vt:lpstr>Medicare Rural Hospital Flexibility Program (FLEX) Grant </vt:lpstr>
      <vt:lpstr>Stroudwater Associates</vt:lpstr>
      <vt:lpstr>Warbird Consulting Partners</vt:lpstr>
      <vt:lpstr>PowerPoint Presentation</vt:lpstr>
      <vt:lpstr>Primary Care Office and Publications </vt:lpstr>
      <vt:lpstr>Rural Spotlight blog</vt:lpstr>
      <vt:lpstr>Missouri Health Professional Student Loan and Loan Repayment Programs</vt:lpstr>
      <vt:lpstr>Health Professional Loan and Loan Repayment Programs: Main Page</vt:lpstr>
      <vt:lpstr>Student Loan and Loan Repayment Programs</vt:lpstr>
      <vt:lpstr>Missouri State Funding Opportunities </vt:lpstr>
      <vt:lpstr>Contact ORHPC</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Rural Health and Primary Care (ORHPC)  Missouri Health Professional Student Loan and Loan Repayment Programs</dc:title>
  <dc:creator>Davenport, Sara</dc:creator>
  <cp:lastModifiedBy>Murphy, Shirley</cp:lastModifiedBy>
  <cp:revision>71</cp:revision>
  <dcterms:created xsi:type="dcterms:W3CDTF">2022-07-15T15:03:49Z</dcterms:created>
  <dcterms:modified xsi:type="dcterms:W3CDTF">2023-06-02T20:53:01Z</dcterms:modified>
</cp:coreProperties>
</file>